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18.jpg" ContentType="image/jpg"/>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82" r:id="rId3"/>
    <p:sldId id="274" r:id="rId4"/>
    <p:sldId id="266" r:id="rId5"/>
    <p:sldId id="264" r:id="rId6"/>
    <p:sldId id="257" r:id="rId7"/>
    <p:sldId id="265" r:id="rId8"/>
    <p:sldId id="260" r:id="rId9"/>
    <p:sldId id="259" r:id="rId10"/>
    <p:sldId id="283" r:id="rId11"/>
    <p:sldId id="284" r:id="rId12"/>
    <p:sldId id="286" r:id="rId13"/>
    <p:sldId id="285" r:id="rId14"/>
    <p:sldId id="287" r:id="rId15"/>
    <p:sldId id="288" r:id="rId16"/>
    <p:sldId id="289" r:id="rId17"/>
    <p:sldId id="292" r:id="rId18"/>
    <p:sldId id="293" r:id="rId19"/>
    <p:sldId id="294" r:id="rId20"/>
    <p:sldId id="261" r:id="rId21"/>
    <p:sldId id="262" r:id="rId22"/>
    <p:sldId id="263" r:id="rId23"/>
    <p:sldId id="295" r:id="rId24"/>
    <p:sldId id="296" r:id="rId25"/>
    <p:sldId id="273" r:id="rId26"/>
    <p:sldId id="268" r:id="rId27"/>
    <p:sldId id="270" r:id="rId28"/>
    <p:sldId id="272" r:id="rId29"/>
  </p:sldIdLst>
  <p:sldSz cx="12192000" cy="6858000"/>
  <p:notesSz cx="6888163" cy="100203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198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C8B0B3-9408-4103-A94A-9758393DCA80}" v="60" dt="2024-08-23T14:59:41.184"/>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80864" autoAdjust="0"/>
  </p:normalViewPr>
  <p:slideViewPr>
    <p:cSldViewPr snapToGrid="0">
      <p:cViewPr varScale="1">
        <p:scale>
          <a:sx n="86" d="100"/>
          <a:sy n="86" d="100"/>
        </p:scale>
        <p:origin x="535" y="41"/>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Franke" userId="c644ec035b01125e" providerId="LiveId" clId="{D7C8B0B3-9408-4103-A94A-9758393DCA80}"/>
    <pc:docChg chg="undo custSel addSld delSld modSld sldOrd">
      <pc:chgData name="Thomas Franke" userId="c644ec035b01125e" providerId="LiveId" clId="{D7C8B0B3-9408-4103-A94A-9758393DCA80}" dt="2024-08-23T15:00:05.267" v="195" actId="47"/>
      <pc:docMkLst>
        <pc:docMk/>
      </pc:docMkLst>
      <pc:sldChg chg="addSp delSp modSp mod delAnim">
        <pc:chgData name="Thomas Franke" userId="c644ec035b01125e" providerId="LiveId" clId="{D7C8B0B3-9408-4103-A94A-9758393DCA80}" dt="2024-08-23T14:29:33.365" v="14" actId="14100"/>
        <pc:sldMkLst>
          <pc:docMk/>
          <pc:sldMk cId="840817789" sldId="259"/>
        </pc:sldMkLst>
        <pc:spChg chg="add mod">
          <ac:chgData name="Thomas Franke" userId="c644ec035b01125e" providerId="LiveId" clId="{D7C8B0B3-9408-4103-A94A-9758393DCA80}" dt="2024-08-23T14:29:27.565" v="13" actId="1076"/>
          <ac:spMkLst>
            <pc:docMk/>
            <pc:sldMk cId="840817789" sldId="259"/>
            <ac:spMk id="6" creationId="{4F88DBCB-A362-7D02-BC81-AD9D9AC4B00D}"/>
          </ac:spMkLst>
        </pc:spChg>
        <pc:spChg chg="mod">
          <ac:chgData name="Thomas Franke" userId="c644ec035b01125e" providerId="LiveId" clId="{D7C8B0B3-9408-4103-A94A-9758393DCA80}" dt="2024-08-23T14:27:25.295" v="6" actId="14100"/>
          <ac:spMkLst>
            <pc:docMk/>
            <pc:sldMk cId="840817789" sldId="259"/>
            <ac:spMk id="18" creationId="{72671350-3CAD-ABE1-286D-2E3D216E30B9}"/>
          </ac:spMkLst>
        </pc:spChg>
        <pc:picChg chg="del">
          <ac:chgData name="Thomas Franke" userId="c644ec035b01125e" providerId="LiveId" clId="{D7C8B0B3-9408-4103-A94A-9758393DCA80}" dt="2024-08-23T14:26:34.706" v="0" actId="478"/>
          <ac:picMkLst>
            <pc:docMk/>
            <pc:sldMk cId="840817789" sldId="259"/>
            <ac:picMk id="3" creationId="{1262B2E9-3041-6905-29BD-64DFF0B748F7}"/>
          </ac:picMkLst>
        </pc:picChg>
        <pc:picChg chg="add mod">
          <ac:chgData name="Thomas Franke" userId="c644ec035b01125e" providerId="LiveId" clId="{D7C8B0B3-9408-4103-A94A-9758393DCA80}" dt="2024-08-23T14:29:33.365" v="14" actId="14100"/>
          <ac:picMkLst>
            <pc:docMk/>
            <pc:sldMk cId="840817789" sldId="259"/>
            <ac:picMk id="4" creationId="{5DEA33B2-FC02-64D8-6879-65613F1CEE98}"/>
          </ac:picMkLst>
        </pc:picChg>
      </pc:sldChg>
      <pc:sldChg chg="add">
        <pc:chgData name="Thomas Franke" userId="c644ec035b01125e" providerId="LiveId" clId="{D7C8B0B3-9408-4103-A94A-9758393DCA80}" dt="2024-08-23T14:59:41.168" v="192"/>
        <pc:sldMkLst>
          <pc:docMk/>
          <pc:sldMk cId="2259244569" sldId="261"/>
        </pc:sldMkLst>
      </pc:sldChg>
      <pc:sldChg chg="add">
        <pc:chgData name="Thomas Franke" userId="c644ec035b01125e" providerId="LiveId" clId="{D7C8B0B3-9408-4103-A94A-9758393DCA80}" dt="2024-08-23T14:59:41.168" v="192"/>
        <pc:sldMkLst>
          <pc:docMk/>
          <pc:sldMk cId="2120301363" sldId="262"/>
        </pc:sldMkLst>
      </pc:sldChg>
      <pc:sldChg chg="add">
        <pc:chgData name="Thomas Franke" userId="c644ec035b01125e" providerId="LiveId" clId="{D7C8B0B3-9408-4103-A94A-9758393DCA80}" dt="2024-08-23T14:59:41.168" v="192"/>
        <pc:sldMkLst>
          <pc:docMk/>
          <pc:sldMk cId="1811584224" sldId="263"/>
        </pc:sldMkLst>
      </pc:sldChg>
      <pc:sldChg chg="delSp modSp del mod delAnim modAnim">
        <pc:chgData name="Thomas Franke" userId="c644ec035b01125e" providerId="LiveId" clId="{D7C8B0B3-9408-4103-A94A-9758393DCA80}" dt="2024-08-23T15:00:03.439" v="193" actId="47"/>
        <pc:sldMkLst>
          <pc:docMk/>
          <pc:sldMk cId="2028955667" sldId="269"/>
        </pc:sldMkLst>
        <pc:spChg chg="del mod">
          <ac:chgData name="Thomas Franke" userId="c644ec035b01125e" providerId="LiveId" clId="{D7C8B0B3-9408-4103-A94A-9758393DCA80}" dt="2024-08-23T14:53:31.594" v="164"/>
          <ac:spMkLst>
            <pc:docMk/>
            <pc:sldMk cId="2028955667" sldId="269"/>
            <ac:spMk id="5" creationId="{7D2F1CC7-2A1F-75ED-9564-3E80ED4C4881}"/>
          </ac:spMkLst>
        </pc:spChg>
      </pc:sldChg>
      <pc:sldChg chg="addSp delSp modSp add mod">
        <pc:chgData name="Thomas Franke" userId="c644ec035b01125e" providerId="LiveId" clId="{D7C8B0B3-9408-4103-A94A-9758393DCA80}" dt="2024-08-23T14:32:13.165" v="43" actId="2711"/>
        <pc:sldMkLst>
          <pc:docMk/>
          <pc:sldMk cId="1954181112" sldId="283"/>
        </pc:sldMkLst>
        <pc:spChg chg="del mod">
          <ac:chgData name="Thomas Franke" userId="c644ec035b01125e" providerId="LiveId" clId="{D7C8B0B3-9408-4103-A94A-9758393DCA80}" dt="2024-08-23T14:29:50.708" v="20"/>
          <ac:spMkLst>
            <pc:docMk/>
            <pc:sldMk cId="1954181112" sldId="283"/>
            <ac:spMk id="6" creationId="{4F88DBCB-A362-7D02-BC81-AD9D9AC4B00D}"/>
          </ac:spMkLst>
        </pc:spChg>
        <pc:spChg chg="add mod">
          <ac:chgData name="Thomas Franke" userId="c644ec035b01125e" providerId="LiveId" clId="{D7C8B0B3-9408-4103-A94A-9758393DCA80}" dt="2024-08-23T14:32:13.165" v="43" actId="2711"/>
          <ac:spMkLst>
            <pc:docMk/>
            <pc:sldMk cId="1954181112" sldId="283"/>
            <ac:spMk id="8" creationId="{80C6786A-F37F-BEAD-600B-29C11E0F5664}"/>
          </ac:spMkLst>
        </pc:spChg>
        <pc:spChg chg="add mod">
          <ac:chgData name="Thomas Franke" userId="c644ec035b01125e" providerId="LiveId" clId="{D7C8B0B3-9408-4103-A94A-9758393DCA80}" dt="2024-08-23T14:32:05.827" v="42" actId="2711"/>
          <ac:spMkLst>
            <pc:docMk/>
            <pc:sldMk cId="1954181112" sldId="283"/>
            <ac:spMk id="11" creationId="{03467CF9-23B7-073F-49F2-0292BDDBDCF2}"/>
          </ac:spMkLst>
        </pc:spChg>
        <pc:spChg chg="mod">
          <ac:chgData name="Thomas Franke" userId="c644ec035b01125e" providerId="LiveId" clId="{D7C8B0B3-9408-4103-A94A-9758393DCA80}" dt="2024-08-23T14:30:17.640" v="30" actId="20577"/>
          <ac:spMkLst>
            <pc:docMk/>
            <pc:sldMk cId="1954181112" sldId="283"/>
            <ac:spMk id="18" creationId="{72671350-3CAD-ABE1-286D-2E3D216E30B9}"/>
          </ac:spMkLst>
        </pc:spChg>
        <pc:picChg chg="add mod">
          <ac:chgData name="Thomas Franke" userId="c644ec035b01125e" providerId="LiveId" clId="{D7C8B0B3-9408-4103-A94A-9758393DCA80}" dt="2024-08-23T14:30:38.710" v="32" actId="1076"/>
          <ac:picMkLst>
            <pc:docMk/>
            <pc:sldMk cId="1954181112" sldId="283"/>
            <ac:picMk id="3" creationId="{318BE1EF-0504-BFB5-FC35-373BBE8B3011}"/>
          </ac:picMkLst>
        </pc:picChg>
        <pc:picChg chg="del">
          <ac:chgData name="Thomas Franke" userId="c644ec035b01125e" providerId="LiveId" clId="{D7C8B0B3-9408-4103-A94A-9758393DCA80}" dt="2024-08-23T14:29:44.304" v="16" actId="478"/>
          <ac:picMkLst>
            <pc:docMk/>
            <pc:sldMk cId="1954181112" sldId="283"/>
            <ac:picMk id="4" creationId="{5DEA33B2-FC02-64D8-6879-65613F1CEE98}"/>
          </ac:picMkLst>
        </pc:picChg>
        <pc:picChg chg="add mod">
          <ac:chgData name="Thomas Franke" userId="c644ec035b01125e" providerId="LiveId" clId="{D7C8B0B3-9408-4103-A94A-9758393DCA80}" dt="2024-08-23T14:31:31.646" v="38" actId="1076"/>
          <ac:picMkLst>
            <pc:docMk/>
            <pc:sldMk cId="1954181112" sldId="283"/>
            <ac:picMk id="9" creationId="{362F55E4-0056-BD72-EDBC-62D32D11EC9C}"/>
          </ac:picMkLst>
        </pc:picChg>
      </pc:sldChg>
      <pc:sldChg chg="addSp modSp add mod">
        <pc:chgData name="Thomas Franke" userId="c644ec035b01125e" providerId="LiveId" clId="{D7C8B0B3-9408-4103-A94A-9758393DCA80}" dt="2024-08-23T14:33:53.647" v="56" actId="20577"/>
        <pc:sldMkLst>
          <pc:docMk/>
          <pc:sldMk cId="2075289949" sldId="284"/>
        </pc:sldMkLst>
        <pc:spChg chg="add mod">
          <ac:chgData name="Thomas Franke" userId="c644ec035b01125e" providerId="LiveId" clId="{D7C8B0B3-9408-4103-A94A-9758393DCA80}" dt="2024-08-23T14:33:37.460" v="52" actId="2711"/>
          <ac:spMkLst>
            <pc:docMk/>
            <pc:sldMk cId="2075289949" sldId="284"/>
            <ac:spMk id="5" creationId="{DDBF8FC1-4A07-AE73-2C59-56ED1FDCC33A}"/>
          </ac:spMkLst>
        </pc:spChg>
        <pc:spChg chg="mod">
          <ac:chgData name="Thomas Franke" userId="c644ec035b01125e" providerId="LiveId" clId="{D7C8B0B3-9408-4103-A94A-9758393DCA80}" dt="2024-08-23T14:33:53.647" v="56" actId="20577"/>
          <ac:spMkLst>
            <pc:docMk/>
            <pc:sldMk cId="2075289949" sldId="284"/>
            <ac:spMk id="18" creationId="{72671350-3CAD-ABE1-286D-2E3D216E30B9}"/>
          </ac:spMkLst>
        </pc:spChg>
        <pc:picChg chg="add mod">
          <ac:chgData name="Thomas Franke" userId="c644ec035b01125e" providerId="LiveId" clId="{D7C8B0B3-9408-4103-A94A-9758393DCA80}" dt="2024-08-23T14:33:08.916" v="46" actId="14100"/>
          <ac:picMkLst>
            <pc:docMk/>
            <pc:sldMk cId="2075289949" sldId="284"/>
            <ac:picMk id="3" creationId="{075B4CBF-768F-2B5D-99F2-2C4319D5E32B}"/>
          </ac:picMkLst>
        </pc:picChg>
      </pc:sldChg>
      <pc:sldChg chg="addSp delSp modSp add mod ord">
        <pc:chgData name="Thomas Franke" userId="c644ec035b01125e" providerId="LiveId" clId="{D7C8B0B3-9408-4103-A94A-9758393DCA80}" dt="2024-08-23T14:38:23.306" v="80" actId="2711"/>
        <pc:sldMkLst>
          <pc:docMk/>
          <pc:sldMk cId="57083038" sldId="285"/>
        </pc:sldMkLst>
        <pc:spChg chg="add mod">
          <ac:chgData name="Thomas Franke" userId="c644ec035b01125e" providerId="LiveId" clId="{D7C8B0B3-9408-4103-A94A-9758393DCA80}" dt="2024-08-23T14:37:53.052" v="77" actId="2711"/>
          <ac:spMkLst>
            <pc:docMk/>
            <pc:sldMk cId="57083038" sldId="285"/>
            <ac:spMk id="8" creationId="{95BA2D33-382B-77AF-27AD-DEC773197771}"/>
          </ac:spMkLst>
        </pc:spChg>
        <pc:spChg chg="add mod">
          <ac:chgData name="Thomas Franke" userId="c644ec035b01125e" providerId="LiveId" clId="{D7C8B0B3-9408-4103-A94A-9758393DCA80}" dt="2024-08-23T14:38:23.306" v="80" actId="2711"/>
          <ac:spMkLst>
            <pc:docMk/>
            <pc:sldMk cId="57083038" sldId="285"/>
            <ac:spMk id="10" creationId="{342C9B96-6B27-3BC7-3E06-12C7AC024AB2}"/>
          </ac:spMkLst>
        </pc:spChg>
        <pc:spChg chg="mod">
          <ac:chgData name="Thomas Franke" userId="c644ec035b01125e" providerId="LiveId" clId="{D7C8B0B3-9408-4103-A94A-9758393DCA80}" dt="2024-08-23T14:36:42.096" v="68" actId="20577"/>
          <ac:spMkLst>
            <pc:docMk/>
            <pc:sldMk cId="57083038" sldId="285"/>
            <ac:spMk id="18" creationId="{72671350-3CAD-ABE1-286D-2E3D216E30B9}"/>
          </ac:spMkLst>
        </pc:spChg>
        <pc:picChg chg="add mod">
          <ac:chgData name="Thomas Franke" userId="c644ec035b01125e" providerId="LiveId" clId="{D7C8B0B3-9408-4103-A94A-9758393DCA80}" dt="2024-08-23T14:36:49.053" v="70" actId="1076"/>
          <ac:picMkLst>
            <pc:docMk/>
            <pc:sldMk cId="57083038" sldId="285"/>
            <ac:picMk id="3" creationId="{5EA99461-53C6-35D1-F42D-7A5AD7B04D20}"/>
          </ac:picMkLst>
        </pc:picChg>
        <pc:picChg chg="add del">
          <ac:chgData name="Thomas Franke" userId="c644ec035b01125e" providerId="LiveId" clId="{D7C8B0B3-9408-4103-A94A-9758393DCA80}" dt="2024-08-23T14:37:06.954" v="72" actId="478"/>
          <ac:picMkLst>
            <pc:docMk/>
            <pc:sldMk cId="57083038" sldId="285"/>
            <ac:picMk id="4" creationId="{6E0576E3-E998-8246-F7BA-F6318B96C797}"/>
          </ac:picMkLst>
        </pc:picChg>
        <pc:picChg chg="add mod">
          <ac:chgData name="Thomas Franke" userId="c644ec035b01125e" providerId="LiveId" clId="{D7C8B0B3-9408-4103-A94A-9758393DCA80}" dt="2024-08-23T14:37:19.422" v="74" actId="1076"/>
          <ac:picMkLst>
            <pc:docMk/>
            <pc:sldMk cId="57083038" sldId="285"/>
            <ac:picMk id="5" creationId="{8CBC1128-B1B0-4AD1-AAD5-A45424D2D4FB}"/>
          </ac:picMkLst>
        </pc:picChg>
      </pc:sldChg>
      <pc:sldChg chg="addSp modSp add mod">
        <pc:chgData name="Thomas Franke" userId="c644ec035b01125e" providerId="LiveId" clId="{D7C8B0B3-9408-4103-A94A-9758393DCA80}" dt="2024-08-23T14:35:08.078" v="66" actId="14100"/>
        <pc:sldMkLst>
          <pc:docMk/>
          <pc:sldMk cId="1679432556" sldId="286"/>
        </pc:sldMkLst>
        <pc:spChg chg="add mod">
          <ac:chgData name="Thomas Franke" userId="c644ec035b01125e" providerId="LiveId" clId="{D7C8B0B3-9408-4103-A94A-9758393DCA80}" dt="2024-08-23T14:35:02.833" v="65" actId="255"/>
          <ac:spMkLst>
            <pc:docMk/>
            <pc:sldMk cId="1679432556" sldId="286"/>
            <ac:spMk id="4" creationId="{B5E08866-5658-4812-0BFB-BF70C4F33AC0}"/>
          </ac:spMkLst>
        </pc:spChg>
        <pc:spChg chg="mod">
          <ac:chgData name="Thomas Franke" userId="c644ec035b01125e" providerId="LiveId" clId="{D7C8B0B3-9408-4103-A94A-9758393DCA80}" dt="2024-08-23T14:33:58.420" v="58" actId="20577"/>
          <ac:spMkLst>
            <pc:docMk/>
            <pc:sldMk cId="1679432556" sldId="286"/>
            <ac:spMk id="18" creationId="{72671350-3CAD-ABE1-286D-2E3D216E30B9}"/>
          </ac:spMkLst>
        </pc:spChg>
        <pc:picChg chg="add mod">
          <ac:chgData name="Thomas Franke" userId="c644ec035b01125e" providerId="LiveId" clId="{D7C8B0B3-9408-4103-A94A-9758393DCA80}" dt="2024-08-23T14:35:08.078" v="66" actId="14100"/>
          <ac:picMkLst>
            <pc:docMk/>
            <pc:sldMk cId="1679432556" sldId="286"/>
            <ac:picMk id="3" creationId="{A3DCAB25-8809-7CAB-CA4F-AC33A56A3EA7}"/>
          </ac:picMkLst>
        </pc:picChg>
      </pc:sldChg>
      <pc:sldChg chg="addSp modSp add mod">
        <pc:chgData name="Thomas Franke" userId="c644ec035b01125e" providerId="LiveId" clId="{D7C8B0B3-9408-4103-A94A-9758393DCA80}" dt="2024-08-23T14:42:36.375" v="103" actId="1076"/>
        <pc:sldMkLst>
          <pc:docMk/>
          <pc:sldMk cId="2045887100" sldId="287"/>
        </pc:sldMkLst>
        <pc:spChg chg="add mod">
          <ac:chgData name="Thomas Franke" userId="c644ec035b01125e" providerId="LiveId" clId="{D7C8B0B3-9408-4103-A94A-9758393DCA80}" dt="2024-08-23T14:40:37.517" v="96" actId="1076"/>
          <ac:spMkLst>
            <pc:docMk/>
            <pc:sldMk cId="2045887100" sldId="287"/>
            <ac:spMk id="6" creationId="{37083399-2FA8-FFBB-45B3-7EC3C8BF0EBC}"/>
          </ac:spMkLst>
        </pc:spChg>
        <pc:spChg chg="add mod">
          <ac:chgData name="Thomas Franke" userId="c644ec035b01125e" providerId="LiveId" clId="{D7C8B0B3-9408-4103-A94A-9758393DCA80}" dt="2024-08-23T14:40:46.196" v="97" actId="13822"/>
          <ac:spMkLst>
            <pc:docMk/>
            <pc:sldMk cId="2045887100" sldId="287"/>
            <ac:spMk id="8" creationId="{3B7FEB7E-C389-332F-BD48-623BF07928AD}"/>
          </ac:spMkLst>
        </pc:spChg>
        <pc:spChg chg="add mod">
          <ac:chgData name="Thomas Franke" userId="c644ec035b01125e" providerId="LiveId" clId="{D7C8B0B3-9408-4103-A94A-9758393DCA80}" dt="2024-08-23T14:42:36.375" v="103" actId="1076"/>
          <ac:spMkLst>
            <pc:docMk/>
            <pc:sldMk cId="2045887100" sldId="287"/>
            <ac:spMk id="10" creationId="{6CA538B1-D35E-57CC-71C9-AB142EA4ADDD}"/>
          </ac:spMkLst>
        </pc:spChg>
        <pc:spChg chg="mod">
          <ac:chgData name="Thomas Franke" userId="c644ec035b01125e" providerId="LiveId" clId="{D7C8B0B3-9408-4103-A94A-9758393DCA80}" dt="2024-08-23T14:38:44.121" v="82" actId="20577"/>
          <ac:spMkLst>
            <pc:docMk/>
            <pc:sldMk cId="2045887100" sldId="287"/>
            <ac:spMk id="18" creationId="{72671350-3CAD-ABE1-286D-2E3D216E30B9}"/>
          </ac:spMkLst>
        </pc:spChg>
        <pc:picChg chg="add mod">
          <ac:chgData name="Thomas Franke" userId="c644ec035b01125e" providerId="LiveId" clId="{D7C8B0B3-9408-4103-A94A-9758393DCA80}" dt="2024-08-23T14:38:51.567" v="84" actId="1076"/>
          <ac:picMkLst>
            <pc:docMk/>
            <pc:sldMk cId="2045887100" sldId="287"/>
            <ac:picMk id="3" creationId="{6A7B838A-30C7-9D4F-995B-AA2B425614BB}"/>
          </ac:picMkLst>
        </pc:picChg>
        <pc:picChg chg="add mod modCrop">
          <ac:chgData name="Thomas Franke" userId="c644ec035b01125e" providerId="LiveId" clId="{D7C8B0B3-9408-4103-A94A-9758393DCA80}" dt="2024-08-23T14:41:55.373" v="99" actId="1076"/>
          <ac:picMkLst>
            <pc:docMk/>
            <pc:sldMk cId="2045887100" sldId="287"/>
            <ac:picMk id="4" creationId="{35ACD708-4B1F-DB15-8AC5-A8E0ADF74784}"/>
          </ac:picMkLst>
        </pc:picChg>
      </pc:sldChg>
      <pc:sldChg chg="addSp modSp add mod">
        <pc:chgData name="Thomas Franke" userId="c644ec035b01125e" providerId="LiveId" clId="{D7C8B0B3-9408-4103-A94A-9758393DCA80}" dt="2024-08-23T14:49:45.045" v="135" actId="14100"/>
        <pc:sldMkLst>
          <pc:docMk/>
          <pc:sldMk cId="3383831373" sldId="288"/>
        </pc:sldMkLst>
        <pc:spChg chg="add mod">
          <ac:chgData name="Thomas Franke" userId="c644ec035b01125e" providerId="LiveId" clId="{D7C8B0B3-9408-4103-A94A-9758393DCA80}" dt="2024-08-23T14:49:41.069" v="134" actId="1076"/>
          <ac:spMkLst>
            <pc:docMk/>
            <pc:sldMk cId="3383831373" sldId="288"/>
            <ac:spMk id="5" creationId="{8336AEC6-6E61-11A0-E927-BAEBDDCFA054}"/>
          </ac:spMkLst>
        </pc:spChg>
        <pc:spChg chg="mod">
          <ac:chgData name="Thomas Franke" userId="c644ec035b01125e" providerId="LiveId" clId="{D7C8B0B3-9408-4103-A94A-9758393DCA80}" dt="2024-08-23T14:44:43.751" v="105" actId="20577"/>
          <ac:spMkLst>
            <pc:docMk/>
            <pc:sldMk cId="3383831373" sldId="288"/>
            <ac:spMk id="18" creationId="{72671350-3CAD-ABE1-286D-2E3D216E30B9}"/>
          </ac:spMkLst>
        </pc:spChg>
        <pc:picChg chg="add mod">
          <ac:chgData name="Thomas Franke" userId="c644ec035b01125e" providerId="LiveId" clId="{D7C8B0B3-9408-4103-A94A-9758393DCA80}" dt="2024-08-23T14:49:45.045" v="135" actId="14100"/>
          <ac:picMkLst>
            <pc:docMk/>
            <pc:sldMk cId="3383831373" sldId="288"/>
            <ac:picMk id="3" creationId="{0A0E47D3-B4F2-C841-2A04-E138E30F200D}"/>
          </ac:picMkLst>
        </pc:picChg>
      </pc:sldChg>
      <pc:sldChg chg="addSp delSp modSp add mod replId">
        <pc:chgData name="Thomas Franke" userId="c644ec035b01125e" providerId="LiveId" clId="{D7C8B0B3-9408-4103-A94A-9758393DCA80}" dt="2024-08-23T14:52:55.147" v="156" actId="12"/>
        <pc:sldMkLst>
          <pc:docMk/>
          <pc:sldMk cId="45518423" sldId="289"/>
        </pc:sldMkLst>
        <pc:spChg chg="add del mod">
          <ac:chgData name="Thomas Franke" userId="c644ec035b01125e" providerId="LiveId" clId="{D7C8B0B3-9408-4103-A94A-9758393DCA80}" dt="2024-08-23T14:50:18.445" v="139" actId="478"/>
          <ac:spMkLst>
            <pc:docMk/>
            <pc:sldMk cId="45518423" sldId="289"/>
            <ac:spMk id="3" creationId="{EB917231-6E86-14D4-5CE6-0BD65E4896EA}"/>
          </ac:spMkLst>
        </pc:spChg>
        <pc:spChg chg="add mod">
          <ac:chgData name="Thomas Franke" userId="c644ec035b01125e" providerId="LiveId" clId="{D7C8B0B3-9408-4103-A94A-9758393DCA80}" dt="2024-08-23T14:51:19.592" v="148" actId="12"/>
          <ac:spMkLst>
            <pc:docMk/>
            <pc:sldMk cId="45518423" sldId="289"/>
            <ac:spMk id="8" creationId="{43B2AE9A-2276-4162-76FC-2EAD07741988}"/>
          </ac:spMkLst>
        </pc:spChg>
        <pc:spChg chg="add mod">
          <ac:chgData name="Thomas Franke" userId="c644ec035b01125e" providerId="LiveId" clId="{D7C8B0B3-9408-4103-A94A-9758393DCA80}" dt="2024-08-23T14:52:55.147" v="156" actId="12"/>
          <ac:spMkLst>
            <pc:docMk/>
            <pc:sldMk cId="45518423" sldId="289"/>
            <ac:spMk id="12" creationId="{1F87D5E7-C6CD-BF7E-39C3-FC375FCA83E7}"/>
          </ac:spMkLst>
        </pc:spChg>
        <pc:spChg chg="mod">
          <ac:chgData name="Thomas Franke" userId="c644ec035b01125e" providerId="LiveId" clId="{D7C8B0B3-9408-4103-A94A-9758393DCA80}" dt="2024-08-23T14:50:08.209" v="137" actId="20577"/>
          <ac:spMkLst>
            <pc:docMk/>
            <pc:sldMk cId="45518423" sldId="289"/>
            <ac:spMk id="18" creationId="{72671350-3CAD-ABE1-286D-2E3D216E30B9}"/>
          </ac:spMkLst>
        </pc:spChg>
        <pc:picChg chg="add del mod">
          <ac:chgData name="Thomas Franke" userId="c644ec035b01125e" providerId="LiveId" clId="{D7C8B0B3-9408-4103-A94A-9758393DCA80}" dt="2024-08-23T14:50:18.445" v="139" actId="478"/>
          <ac:picMkLst>
            <pc:docMk/>
            <pc:sldMk cId="45518423" sldId="289"/>
            <ac:picMk id="4" creationId="{459DF965-081B-3DC2-C080-4773697A4251}"/>
          </ac:picMkLst>
        </pc:picChg>
        <pc:picChg chg="add mod">
          <ac:chgData name="Thomas Franke" userId="c644ec035b01125e" providerId="LiveId" clId="{D7C8B0B3-9408-4103-A94A-9758393DCA80}" dt="2024-08-23T14:50:32.278" v="141" actId="1076"/>
          <ac:picMkLst>
            <pc:docMk/>
            <pc:sldMk cId="45518423" sldId="289"/>
            <ac:picMk id="5" creationId="{3617B0EF-694E-EEDE-B383-030AE10EBBBF}"/>
          </ac:picMkLst>
        </pc:picChg>
        <pc:picChg chg="add del">
          <ac:chgData name="Thomas Franke" userId="c644ec035b01125e" providerId="LiveId" clId="{D7C8B0B3-9408-4103-A94A-9758393DCA80}" dt="2024-08-23T14:51:40.370" v="150" actId="478"/>
          <ac:picMkLst>
            <pc:docMk/>
            <pc:sldMk cId="45518423" sldId="289"/>
            <ac:picMk id="9" creationId="{F4CE8803-F65F-78F2-461A-F9D16EAAE4D9}"/>
          </ac:picMkLst>
        </pc:picChg>
        <pc:picChg chg="add mod">
          <ac:chgData name="Thomas Franke" userId="c644ec035b01125e" providerId="LiveId" clId="{D7C8B0B3-9408-4103-A94A-9758393DCA80}" dt="2024-08-23T14:51:55.638" v="152" actId="1076"/>
          <ac:picMkLst>
            <pc:docMk/>
            <pc:sldMk cId="45518423" sldId="289"/>
            <ac:picMk id="10" creationId="{4AFF91D8-528D-1FE8-D994-2C39D26F602A}"/>
          </ac:picMkLst>
        </pc:picChg>
      </pc:sldChg>
      <pc:sldChg chg="add del replId">
        <pc:chgData name="Thomas Franke" userId="c644ec035b01125e" providerId="LiveId" clId="{D7C8B0B3-9408-4103-A94A-9758393DCA80}" dt="2024-08-23T14:53:15.115" v="159" actId="47"/>
        <pc:sldMkLst>
          <pc:docMk/>
          <pc:sldMk cId="769986945" sldId="290"/>
        </pc:sldMkLst>
      </pc:sldChg>
      <pc:sldChg chg="add del">
        <pc:chgData name="Thomas Franke" userId="c644ec035b01125e" providerId="LiveId" clId="{D7C8B0B3-9408-4103-A94A-9758393DCA80}" dt="2024-08-23T15:00:04.178" v="194" actId="47"/>
        <pc:sldMkLst>
          <pc:docMk/>
          <pc:sldMk cId="3540258921" sldId="290"/>
        </pc:sldMkLst>
      </pc:sldChg>
      <pc:sldChg chg="modSp add del mod">
        <pc:chgData name="Thomas Franke" userId="c644ec035b01125e" providerId="LiveId" clId="{D7C8B0B3-9408-4103-A94A-9758393DCA80}" dt="2024-08-23T15:00:05.267" v="195" actId="47"/>
        <pc:sldMkLst>
          <pc:docMk/>
          <pc:sldMk cId="2031430" sldId="291"/>
        </pc:sldMkLst>
        <pc:spChg chg="mod">
          <ac:chgData name="Thomas Franke" userId="c644ec035b01125e" providerId="LiveId" clId="{D7C8B0B3-9408-4103-A94A-9758393DCA80}" dt="2024-08-23T14:56:19.749" v="191" actId="14100"/>
          <ac:spMkLst>
            <pc:docMk/>
            <pc:sldMk cId="2031430" sldId="291"/>
            <ac:spMk id="18" creationId="{72671350-3CAD-ABE1-286D-2E3D216E30B9}"/>
          </ac:spMkLst>
        </pc:spChg>
      </pc:sldChg>
      <pc:sldChg chg="add del">
        <pc:chgData name="Thomas Franke" userId="c644ec035b01125e" providerId="LiveId" clId="{D7C8B0B3-9408-4103-A94A-9758393DCA80}" dt="2024-08-23T14:53:16.379" v="160" actId="47"/>
        <pc:sldMkLst>
          <pc:docMk/>
          <pc:sldMk cId="3616329217" sldId="291"/>
        </pc:sldMkLst>
      </pc:sldChg>
      <pc:sldChg chg="add">
        <pc:chgData name="Thomas Franke" userId="c644ec035b01125e" providerId="LiveId" clId="{D7C8B0B3-9408-4103-A94A-9758393DCA80}" dt="2024-08-23T14:59:41.168" v="192"/>
        <pc:sldMkLst>
          <pc:docMk/>
          <pc:sldMk cId="2616900014" sldId="292"/>
        </pc:sldMkLst>
      </pc:sldChg>
      <pc:sldChg chg="add del replId">
        <pc:chgData name="Thomas Franke" userId="c644ec035b01125e" providerId="LiveId" clId="{D7C8B0B3-9408-4103-A94A-9758393DCA80}" dt="2024-08-23T14:53:13.723" v="158" actId="47"/>
        <pc:sldMkLst>
          <pc:docMk/>
          <pc:sldMk cId="4023117829" sldId="292"/>
        </pc:sldMkLst>
      </pc:sldChg>
      <pc:sldChg chg="add del replId">
        <pc:chgData name="Thomas Franke" userId="c644ec035b01125e" providerId="LiveId" clId="{D7C8B0B3-9408-4103-A94A-9758393DCA80}" dt="2024-08-23T14:53:12.554" v="157" actId="47"/>
        <pc:sldMkLst>
          <pc:docMk/>
          <pc:sldMk cId="1450140546" sldId="293"/>
        </pc:sldMkLst>
      </pc:sldChg>
      <pc:sldChg chg="add">
        <pc:chgData name="Thomas Franke" userId="c644ec035b01125e" providerId="LiveId" clId="{D7C8B0B3-9408-4103-A94A-9758393DCA80}" dt="2024-08-23T14:59:41.168" v="192"/>
        <pc:sldMkLst>
          <pc:docMk/>
          <pc:sldMk cId="2625351445" sldId="293"/>
        </pc:sldMkLst>
      </pc:sldChg>
      <pc:sldChg chg="add">
        <pc:chgData name="Thomas Franke" userId="c644ec035b01125e" providerId="LiveId" clId="{D7C8B0B3-9408-4103-A94A-9758393DCA80}" dt="2024-08-23T14:59:41.168" v="192"/>
        <pc:sldMkLst>
          <pc:docMk/>
          <pc:sldMk cId="2851164058" sldId="294"/>
        </pc:sldMkLst>
      </pc:sldChg>
      <pc:sldChg chg="add">
        <pc:chgData name="Thomas Franke" userId="c644ec035b01125e" providerId="LiveId" clId="{D7C8B0B3-9408-4103-A94A-9758393DCA80}" dt="2024-08-23T14:59:41.168" v="192"/>
        <pc:sldMkLst>
          <pc:docMk/>
          <pc:sldMk cId="2189714569" sldId="295"/>
        </pc:sldMkLst>
      </pc:sldChg>
      <pc:sldChg chg="add">
        <pc:chgData name="Thomas Franke" userId="c644ec035b01125e" providerId="LiveId" clId="{D7C8B0B3-9408-4103-A94A-9758393DCA80}" dt="2024-08-23T14:59:41.168" v="192"/>
        <pc:sldMkLst>
          <pc:docMk/>
          <pc:sldMk cId="2935735689" sldId="29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E1B2AED4-A9BC-9BAB-7B36-5581D0367880}"/>
              </a:ext>
            </a:extLst>
          </p:cNvPr>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de-DE" dirty="0"/>
          </a:p>
        </p:txBody>
      </p:sp>
      <p:sp>
        <p:nvSpPr>
          <p:cNvPr id="3" name="Datumsplatzhalter 2">
            <a:extLst>
              <a:ext uri="{FF2B5EF4-FFF2-40B4-BE49-F238E27FC236}">
                <a16:creationId xmlns:a16="http://schemas.microsoft.com/office/drawing/2014/main" id="{CE5782DE-EB2A-21C8-ECB9-E352A40CBD39}"/>
              </a:ext>
            </a:extLst>
          </p:cNvPr>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AEB17F68-C73A-49E5-BB64-A92EF484DDE3}" type="datetimeFigureOut">
              <a:rPr lang="de-DE" smtClean="0"/>
              <a:t>23.08.2024</a:t>
            </a:fld>
            <a:endParaRPr lang="de-DE" dirty="0"/>
          </a:p>
        </p:txBody>
      </p:sp>
      <p:sp>
        <p:nvSpPr>
          <p:cNvPr id="4" name="Fußzeilenplatzhalter 3">
            <a:extLst>
              <a:ext uri="{FF2B5EF4-FFF2-40B4-BE49-F238E27FC236}">
                <a16:creationId xmlns:a16="http://schemas.microsoft.com/office/drawing/2014/main" id="{2389E776-0461-98B3-D4B3-45573D2F0868}"/>
              </a:ext>
            </a:extLst>
          </p:cNvPr>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lang="de-DE" dirty="0"/>
          </a:p>
        </p:txBody>
      </p:sp>
      <p:sp>
        <p:nvSpPr>
          <p:cNvPr id="5" name="Foliennummernplatzhalter 4">
            <a:extLst>
              <a:ext uri="{FF2B5EF4-FFF2-40B4-BE49-F238E27FC236}">
                <a16:creationId xmlns:a16="http://schemas.microsoft.com/office/drawing/2014/main" id="{3C8206ED-E5FE-4257-AEAE-D941BE37A437}"/>
              </a:ext>
            </a:extLst>
          </p:cNvPr>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8C91E3B5-CE4B-4C20-991B-362B64758D2D}" type="slidenum">
              <a:rPr lang="de-DE" smtClean="0"/>
              <a:t>‹Nr.›</a:t>
            </a:fld>
            <a:endParaRPr lang="de-DE" dirty="0"/>
          </a:p>
        </p:txBody>
      </p:sp>
    </p:spTree>
    <p:extLst>
      <p:ext uri="{BB962C8B-B14F-4D97-AF65-F5344CB8AC3E}">
        <p14:creationId xmlns:p14="http://schemas.microsoft.com/office/powerpoint/2010/main" val="2478966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de-DE" dirty="0"/>
          </a:p>
        </p:txBody>
      </p:sp>
      <p:sp>
        <p:nvSpPr>
          <p:cNvPr id="3" name="Datumsplatzhalt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CD832E9F-33B9-4043-9CCB-44F527D1DB44}" type="datetimeFigureOut">
              <a:rPr lang="de-DE" smtClean="0"/>
              <a:t>23.08.2024</a:t>
            </a:fld>
            <a:endParaRPr lang="de-DE" dirty="0"/>
          </a:p>
        </p:txBody>
      </p:sp>
      <p:sp>
        <p:nvSpPr>
          <p:cNvPr id="4" name="Folienbildplatzhalt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de-DE" dirty="0"/>
          </a:p>
        </p:txBody>
      </p:sp>
      <p:sp>
        <p:nvSpPr>
          <p:cNvPr id="5" name="Notizenplatzhalt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de-DE" dirty="0"/>
          </a:p>
        </p:txBody>
      </p:sp>
      <p:sp>
        <p:nvSpPr>
          <p:cNvPr id="7" name="Foliennummernplatzhalt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9D604CF1-21DE-4460-91D3-074FDDCAAA49}" type="slidenum">
              <a:rPr lang="de-DE" smtClean="0"/>
              <a:t>‹Nr.›</a:t>
            </a:fld>
            <a:endParaRPr lang="de-DE" dirty="0"/>
          </a:p>
        </p:txBody>
      </p:sp>
    </p:spTree>
    <p:extLst>
      <p:ext uri="{BB962C8B-B14F-4D97-AF65-F5344CB8AC3E}">
        <p14:creationId xmlns:p14="http://schemas.microsoft.com/office/powerpoint/2010/main" val="39393684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u="sng" dirty="0"/>
              <a:t>Hinweise für den Lektor</a:t>
            </a:r>
            <a:r>
              <a:rPr lang="de-DE" dirty="0"/>
              <a:t>:</a:t>
            </a:r>
          </a:p>
        </p:txBody>
      </p:sp>
      <p:sp>
        <p:nvSpPr>
          <p:cNvPr id="4" name="Foliennummernplatzhalter 3"/>
          <p:cNvSpPr>
            <a:spLocks noGrp="1"/>
          </p:cNvSpPr>
          <p:nvPr>
            <p:ph type="sldNum" sz="quarter" idx="5"/>
          </p:nvPr>
        </p:nvSpPr>
        <p:spPr/>
        <p:txBody>
          <a:bodyPr/>
          <a:lstStyle/>
          <a:p>
            <a:fld id="{9D604CF1-21DE-4460-91D3-074FDDCAAA49}" type="slidenum">
              <a:rPr lang="de-DE" smtClean="0"/>
              <a:t>1</a:t>
            </a:fld>
            <a:endParaRPr lang="de-DE" dirty="0"/>
          </a:p>
        </p:txBody>
      </p:sp>
    </p:spTree>
    <p:extLst>
      <p:ext uri="{BB962C8B-B14F-4D97-AF65-F5344CB8AC3E}">
        <p14:creationId xmlns:p14="http://schemas.microsoft.com/office/powerpoint/2010/main" val="689081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D604CF1-21DE-4460-91D3-074FDDCAAA49}" type="slidenum">
              <a:rPr lang="de-DE" smtClean="0"/>
              <a:t>10</a:t>
            </a:fld>
            <a:endParaRPr lang="de-DE"/>
          </a:p>
        </p:txBody>
      </p:sp>
    </p:spTree>
    <p:extLst>
      <p:ext uri="{BB962C8B-B14F-4D97-AF65-F5344CB8AC3E}">
        <p14:creationId xmlns:p14="http://schemas.microsoft.com/office/powerpoint/2010/main" val="2070451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D604CF1-21DE-4460-91D3-074FDDCAAA49}" type="slidenum">
              <a:rPr lang="de-DE" smtClean="0"/>
              <a:t>11</a:t>
            </a:fld>
            <a:endParaRPr lang="de-DE"/>
          </a:p>
        </p:txBody>
      </p:sp>
    </p:spTree>
    <p:extLst>
      <p:ext uri="{BB962C8B-B14F-4D97-AF65-F5344CB8AC3E}">
        <p14:creationId xmlns:p14="http://schemas.microsoft.com/office/powerpoint/2010/main" val="3221718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D604CF1-21DE-4460-91D3-074FDDCAAA49}" type="slidenum">
              <a:rPr lang="de-DE" smtClean="0"/>
              <a:t>12</a:t>
            </a:fld>
            <a:endParaRPr lang="de-DE"/>
          </a:p>
        </p:txBody>
      </p:sp>
    </p:spTree>
    <p:extLst>
      <p:ext uri="{BB962C8B-B14F-4D97-AF65-F5344CB8AC3E}">
        <p14:creationId xmlns:p14="http://schemas.microsoft.com/office/powerpoint/2010/main" val="1595705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D604CF1-21DE-4460-91D3-074FDDCAAA49}" type="slidenum">
              <a:rPr lang="de-DE" smtClean="0"/>
              <a:t>13</a:t>
            </a:fld>
            <a:endParaRPr lang="de-DE"/>
          </a:p>
        </p:txBody>
      </p:sp>
    </p:spTree>
    <p:extLst>
      <p:ext uri="{BB962C8B-B14F-4D97-AF65-F5344CB8AC3E}">
        <p14:creationId xmlns:p14="http://schemas.microsoft.com/office/powerpoint/2010/main" val="1179508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D604CF1-21DE-4460-91D3-074FDDCAAA49}" type="slidenum">
              <a:rPr lang="de-DE" smtClean="0"/>
              <a:t>14</a:t>
            </a:fld>
            <a:endParaRPr lang="de-DE"/>
          </a:p>
        </p:txBody>
      </p:sp>
    </p:spTree>
    <p:extLst>
      <p:ext uri="{BB962C8B-B14F-4D97-AF65-F5344CB8AC3E}">
        <p14:creationId xmlns:p14="http://schemas.microsoft.com/office/powerpoint/2010/main" val="2220105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D604CF1-21DE-4460-91D3-074FDDCAAA49}" type="slidenum">
              <a:rPr lang="de-DE" smtClean="0"/>
              <a:t>15</a:t>
            </a:fld>
            <a:endParaRPr lang="de-DE"/>
          </a:p>
        </p:txBody>
      </p:sp>
    </p:spTree>
    <p:extLst>
      <p:ext uri="{BB962C8B-B14F-4D97-AF65-F5344CB8AC3E}">
        <p14:creationId xmlns:p14="http://schemas.microsoft.com/office/powerpoint/2010/main" val="835964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D604CF1-21DE-4460-91D3-074FDDCAAA49}" type="slidenum">
              <a:rPr lang="de-DE" smtClean="0"/>
              <a:t>16</a:t>
            </a:fld>
            <a:endParaRPr lang="de-DE"/>
          </a:p>
        </p:txBody>
      </p:sp>
    </p:spTree>
    <p:extLst>
      <p:ext uri="{BB962C8B-B14F-4D97-AF65-F5344CB8AC3E}">
        <p14:creationId xmlns:p14="http://schemas.microsoft.com/office/powerpoint/2010/main" val="1695370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D604CF1-21DE-4460-91D3-074FDDCAAA49}" type="slidenum">
              <a:rPr lang="de-DE" smtClean="0"/>
              <a:t>25</a:t>
            </a:fld>
            <a:endParaRPr lang="de-DE"/>
          </a:p>
        </p:txBody>
      </p:sp>
    </p:spTree>
    <p:extLst>
      <p:ext uri="{BB962C8B-B14F-4D97-AF65-F5344CB8AC3E}">
        <p14:creationId xmlns:p14="http://schemas.microsoft.com/office/powerpoint/2010/main" val="2579280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D604CF1-21DE-4460-91D3-074FDDCAAA49}" type="slidenum">
              <a:rPr lang="de-DE" smtClean="0"/>
              <a:t>26</a:t>
            </a:fld>
            <a:endParaRPr lang="de-DE"/>
          </a:p>
        </p:txBody>
      </p:sp>
    </p:spTree>
    <p:extLst>
      <p:ext uri="{BB962C8B-B14F-4D97-AF65-F5344CB8AC3E}">
        <p14:creationId xmlns:p14="http://schemas.microsoft.com/office/powerpoint/2010/main" val="2482972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D604CF1-21DE-4460-91D3-074FDDCAAA49}" type="slidenum">
              <a:rPr lang="de-DE" smtClean="0"/>
              <a:t>27</a:t>
            </a:fld>
            <a:endParaRPr lang="de-DE"/>
          </a:p>
        </p:txBody>
      </p:sp>
    </p:spTree>
    <p:extLst>
      <p:ext uri="{BB962C8B-B14F-4D97-AF65-F5344CB8AC3E}">
        <p14:creationId xmlns:p14="http://schemas.microsoft.com/office/powerpoint/2010/main" val="2185995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defTabSz="966155">
              <a:defRPr/>
            </a:pPr>
            <a:fld id="{9D604CF1-21DE-4460-91D3-074FDDCAAA49}" type="slidenum">
              <a:rPr lang="de-DE">
                <a:solidFill>
                  <a:prstClr val="black"/>
                </a:solidFill>
                <a:latin typeface="Aptos" panose="02110004020202020204"/>
              </a:rPr>
              <a:pPr defTabSz="966155">
                <a:defRPr/>
              </a:pPr>
              <a:t>2</a:t>
            </a:fld>
            <a:endParaRPr lang="de-DE" dirty="0">
              <a:solidFill>
                <a:prstClr val="black"/>
              </a:solidFill>
              <a:latin typeface="Aptos" panose="02110004020202020204"/>
            </a:endParaRPr>
          </a:p>
        </p:txBody>
      </p:sp>
    </p:spTree>
    <p:extLst>
      <p:ext uri="{BB962C8B-B14F-4D97-AF65-F5344CB8AC3E}">
        <p14:creationId xmlns:p14="http://schemas.microsoft.com/office/powerpoint/2010/main" val="1077630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D604CF1-21DE-4460-91D3-074FDDCAAA49}" type="slidenum">
              <a:rPr lang="de-DE" smtClean="0"/>
              <a:t>28</a:t>
            </a:fld>
            <a:endParaRPr lang="de-DE"/>
          </a:p>
        </p:txBody>
      </p:sp>
    </p:spTree>
    <p:extLst>
      <p:ext uri="{BB962C8B-B14F-4D97-AF65-F5344CB8AC3E}">
        <p14:creationId xmlns:p14="http://schemas.microsoft.com/office/powerpoint/2010/main" val="1247293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defTabSz="966155">
              <a:defRPr/>
            </a:pPr>
            <a:fld id="{9D604CF1-21DE-4460-91D3-074FDDCAAA49}" type="slidenum">
              <a:rPr lang="de-DE">
                <a:solidFill>
                  <a:prstClr val="black"/>
                </a:solidFill>
                <a:latin typeface="Aptos" panose="02110004020202020204"/>
              </a:rPr>
              <a:pPr defTabSz="966155">
                <a:defRPr/>
              </a:pPr>
              <a:t>3</a:t>
            </a:fld>
            <a:endParaRPr lang="de-DE" dirty="0">
              <a:solidFill>
                <a:prstClr val="black"/>
              </a:solidFill>
              <a:latin typeface="Aptos" panose="02110004020202020204"/>
            </a:endParaRPr>
          </a:p>
        </p:txBody>
      </p:sp>
    </p:spTree>
    <p:extLst>
      <p:ext uri="{BB962C8B-B14F-4D97-AF65-F5344CB8AC3E}">
        <p14:creationId xmlns:p14="http://schemas.microsoft.com/office/powerpoint/2010/main" val="648648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defTabSz="966155">
              <a:defRPr/>
            </a:pPr>
            <a:fld id="{9D604CF1-21DE-4460-91D3-074FDDCAAA49}" type="slidenum">
              <a:rPr lang="de-DE">
                <a:solidFill>
                  <a:prstClr val="black"/>
                </a:solidFill>
                <a:latin typeface="Aptos" panose="02110004020202020204"/>
              </a:rPr>
              <a:pPr defTabSz="966155">
                <a:defRPr/>
              </a:pPr>
              <a:t>4</a:t>
            </a:fld>
            <a:endParaRPr lang="de-DE" dirty="0">
              <a:solidFill>
                <a:prstClr val="black"/>
              </a:solidFill>
              <a:latin typeface="Aptos" panose="02110004020202020204"/>
            </a:endParaRPr>
          </a:p>
        </p:txBody>
      </p:sp>
    </p:spTree>
    <p:extLst>
      <p:ext uri="{BB962C8B-B14F-4D97-AF65-F5344CB8AC3E}">
        <p14:creationId xmlns:p14="http://schemas.microsoft.com/office/powerpoint/2010/main" val="3057850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D604CF1-21DE-4460-91D3-074FDDCAAA49}" type="slidenum">
              <a:rPr lang="de-DE" smtClean="0"/>
              <a:t>5</a:t>
            </a:fld>
            <a:endParaRPr lang="de-DE" dirty="0"/>
          </a:p>
        </p:txBody>
      </p:sp>
    </p:spTree>
    <p:extLst>
      <p:ext uri="{BB962C8B-B14F-4D97-AF65-F5344CB8AC3E}">
        <p14:creationId xmlns:p14="http://schemas.microsoft.com/office/powerpoint/2010/main" val="3981975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D604CF1-21DE-4460-91D3-074FDDCAAA49}" type="slidenum">
              <a:rPr lang="de-DE" smtClean="0"/>
              <a:t>6</a:t>
            </a:fld>
            <a:endParaRPr lang="de-DE" dirty="0"/>
          </a:p>
        </p:txBody>
      </p:sp>
    </p:spTree>
    <p:extLst>
      <p:ext uri="{BB962C8B-B14F-4D97-AF65-F5344CB8AC3E}">
        <p14:creationId xmlns:p14="http://schemas.microsoft.com/office/powerpoint/2010/main" val="4111521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defTabSz="966155">
              <a:defRPr/>
            </a:pPr>
            <a:fld id="{9D604CF1-21DE-4460-91D3-074FDDCAAA49}" type="slidenum">
              <a:rPr lang="de-DE">
                <a:solidFill>
                  <a:prstClr val="black"/>
                </a:solidFill>
                <a:latin typeface="Aptos" panose="02110004020202020204"/>
              </a:rPr>
              <a:pPr defTabSz="966155">
                <a:defRPr/>
              </a:pPr>
              <a:t>7</a:t>
            </a:fld>
            <a:endParaRPr lang="de-DE" dirty="0">
              <a:solidFill>
                <a:prstClr val="black"/>
              </a:solidFill>
              <a:latin typeface="Aptos" panose="02110004020202020204"/>
            </a:endParaRPr>
          </a:p>
        </p:txBody>
      </p:sp>
    </p:spTree>
    <p:extLst>
      <p:ext uri="{BB962C8B-B14F-4D97-AF65-F5344CB8AC3E}">
        <p14:creationId xmlns:p14="http://schemas.microsoft.com/office/powerpoint/2010/main" val="187775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D604CF1-21DE-4460-91D3-074FDDCAAA49}" type="slidenum">
              <a:rPr lang="de-DE" smtClean="0"/>
              <a:t>8</a:t>
            </a:fld>
            <a:endParaRPr lang="de-DE" dirty="0"/>
          </a:p>
        </p:txBody>
      </p:sp>
    </p:spTree>
    <p:extLst>
      <p:ext uri="{BB962C8B-B14F-4D97-AF65-F5344CB8AC3E}">
        <p14:creationId xmlns:p14="http://schemas.microsoft.com/office/powerpoint/2010/main" val="640303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D604CF1-21DE-4460-91D3-074FDDCAAA49}" type="slidenum">
              <a:rPr lang="de-DE" smtClean="0"/>
              <a:t>9</a:t>
            </a:fld>
            <a:endParaRPr lang="de-DE"/>
          </a:p>
        </p:txBody>
      </p:sp>
    </p:spTree>
    <p:extLst>
      <p:ext uri="{BB962C8B-B14F-4D97-AF65-F5344CB8AC3E}">
        <p14:creationId xmlns:p14="http://schemas.microsoft.com/office/powerpoint/2010/main" val="3630177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HVS-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92C414-3EF8-035C-8D7E-E3CCEEF7DEC6}"/>
              </a:ext>
            </a:extLst>
          </p:cNvPr>
          <p:cNvSpPr>
            <a:spLocks noGrp="1"/>
          </p:cNvSpPr>
          <p:nvPr>
            <p:ph type="ctrTitle"/>
          </p:nvPr>
        </p:nvSpPr>
        <p:spPr>
          <a:xfrm>
            <a:off x="1524000" y="1122363"/>
            <a:ext cx="9144000" cy="2387600"/>
          </a:xfrm>
        </p:spPr>
        <p:txBody>
          <a:bodyPr anchor="b"/>
          <a:lstStyle>
            <a:lvl1pPr algn="ctr">
              <a:defRPr sz="6000">
                <a:latin typeface="+mn-lt"/>
              </a:defRPr>
            </a:lvl1pPr>
          </a:lstStyle>
          <a:p>
            <a:r>
              <a:rPr lang="de-DE"/>
              <a:t>Mastertitelformat bearbeiten</a:t>
            </a:r>
          </a:p>
        </p:txBody>
      </p:sp>
      <p:sp>
        <p:nvSpPr>
          <p:cNvPr id="3" name="Untertitel 2">
            <a:extLst>
              <a:ext uri="{FF2B5EF4-FFF2-40B4-BE49-F238E27FC236}">
                <a16:creationId xmlns:a16="http://schemas.microsoft.com/office/drawing/2014/main" id="{B494C317-753C-BF8B-5FE6-E6A5B2F05B7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Foliennummernplatzhalter 14">
            <a:extLst>
              <a:ext uri="{FF2B5EF4-FFF2-40B4-BE49-F238E27FC236}">
                <a16:creationId xmlns:a16="http://schemas.microsoft.com/office/drawing/2014/main" id="{519C5115-D829-18FE-563B-F5D297328F3C}"/>
              </a:ext>
            </a:extLst>
          </p:cNvPr>
          <p:cNvSpPr>
            <a:spLocks noGrp="1"/>
          </p:cNvSpPr>
          <p:nvPr>
            <p:ph type="sldNum" sz="quarter" idx="4294967295"/>
          </p:nvPr>
        </p:nvSpPr>
        <p:spPr>
          <a:xfrm rot="16200000">
            <a:off x="261662" y="5962170"/>
            <a:ext cx="451265" cy="293472"/>
          </a:xfrm>
          <a:prstGeom prst="rect">
            <a:avLst/>
          </a:prstGeom>
        </p:spPr>
        <p:txBody>
          <a:bodyPr/>
          <a:lstStyle>
            <a:lvl1pPr>
              <a:defRPr>
                <a:solidFill>
                  <a:srgbClr val="019865"/>
                </a:solidFill>
              </a:defRPr>
            </a:lvl1pPr>
          </a:lstStyle>
          <a:p>
            <a:fld id="{A586562E-0972-4C14-9F09-89E17ADBCADE}" type="slidenum">
              <a:rPr lang="de-DE" sz="1100" b="1" smtClean="0"/>
              <a:pPr/>
              <a:t>‹Nr.›</a:t>
            </a:fld>
            <a:endParaRPr lang="de-DE" sz="1050" b="1" dirty="0"/>
          </a:p>
        </p:txBody>
      </p:sp>
      <p:sp>
        <p:nvSpPr>
          <p:cNvPr id="7" name="Fußzeilenplatzhalter 16">
            <a:extLst>
              <a:ext uri="{FF2B5EF4-FFF2-40B4-BE49-F238E27FC236}">
                <a16:creationId xmlns:a16="http://schemas.microsoft.com/office/drawing/2014/main" id="{A5382778-9060-2636-8306-1B48FDDC76C4}"/>
              </a:ext>
            </a:extLst>
          </p:cNvPr>
          <p:cNvSpPr>
            <a:spLocks noGrp="1"/>
          </p:cNvSpPr>
          <p:nvPr>
            <p:ph type="ftr" sz="quarter" idx="4294967295"/>
          </p:nvPr>
        </p:nvSpPr>
        <p:spPr>
          <a:xfrm rot="16200000">
            <a:off x="-1567755" y="2897607"/>
            <a:ext cx="4114800" cy="293471"/>
          </a:xfrm>
          <a:prstGeom prst="rect">
            <a:avLst/>
          </a:prstGeom>
        </p:spPr>
        <p:txBody>
          <a:bodyPr/>
          <a:lstStyle>
            <a:lvl1pPr>
              <a:defRPr>
                <a:solidFill>
                  <a:srgbClr val="019865"/>
                </a:solidFill>
              </a:defRPr>
            </a:lvl1pPr>
          </a:lstStyle>
          <a:p>
            <a:r>
              <a:rPr lang="de-DE" sz="1100" b="1" dirty="0"/>
              <a:t>Schiedsrichterweiterbildung</a:t>
            </a:r>
          </a:p>
        </p:txBody>
      </p:sp>
    </p:spTree>
    <p:extLst>
      <p:ext uri="{BB962C8B-B14F-4D97-AF65-F5344CB8AC3E}">
        <p14:creationId xmlns:p14="http://schemas.microsoft.com/office/powerpoint/2010/main" val="3920335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pic>
        <p:nvPicPr>
          <p:cNvPr id="7" name="Picture 2" descr="Handball-Verband Sachsen e.V.">
            <a:extLst>
              <a:ext uri="{FF2B5EF4-FFF2-40B4-BE49-F238E27FC236}">
                <a16:creationId xmlns:a16="http://schemas.microsoft.com/office/drawing/2014/main" id="{F3C19152-DE48-627C-5F55-81F2645FC8F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1534" y="151157"/>
            <a:ext cx="969951" cy="133971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Gerader Verbinder 7">
            <a:extLst>
              <a:ext uri="{FF2B5EF4-FFF2-40B4-BE49-F238E27FC236}">
                <a16:creationId xmlns:a16="http://schemas.microsoft.com/office/drawing/2014/main" id="{AEA3F80E-F242-721B-A146-DDD5D7FBA1C3}"/>
              </a:ext>
            </a:extLst>
          </p:cNvPr>
          <p:cNvCxnSpPr/>
          <p:nvPr userDrawn="1"/>
        </p:nvCxnSpPr>
        <p:spPr>
          <a:xfrm>
            <a:off x="676509" y="1563757"/>
            <a:ext cx="0" cy="4770782"/>
          </a:xfrm>
          <a:prstGeom prst="line">
            <a:avLst/>
          </a:prstGeom>
          <a:ln w="76200">
            <a:solidFill>
              <a:srgbClr val="00925B"/>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6D92D0AE-9BEC-5DC5-C31E-BD283F32B9F7}"/>
              </a:ext>
            </a:extLst>
          </p:cNvPr>
          <p:cNvCxnSpPr>
            <a:cxnSpLocks/>
          </p:cNvCxnSpPr>
          <p:nvPr userDrawn="1"/>
        </p:nvCxnSpPr>
        <p:spPr>
          <a:xfrm flipH="1">
            <a:off x="1167501" y="757993"/>
            <a:ext cx="10647510" cy="0"/>
          </a:xfrm>
          <a:prstGeom prst="line">
            <a:avLst/>
          </a:prstGeom>
          <a:ln w="76200">
            <a:solidFill>
              <a:srgbClr val="00925B"/>
            </a:solidFill>
          </a:ln>
        </p:spPr>
        <p:style>
          <a:lnRef idx="1">
            <a:schemeClr val="accent1"/>
          </a:lnRef>
          <a:fillRef idx="0">
            <a:schemeClr val="accent1"/>
          </a:fillRef>
          <a:effectRef idx="0">
            <a:schemeClr val="accent1"/>
          </a:effectRef>
          <a:fontRef idx="minor">
            <a:schemeClr val="tx1"/>
          </a:fontRef>
        </p:style>
      </p:cxnSp>
      <p:sp>
        <p:nvSpPr>
          <p:cNvPr id="10" name="Foliennummernplatzhalter 14">
            <a:extLst>
              <a:ext uri="{FF2B5EF4-FFF2-40B4-BE49-F238E27FC236}">
                <a16:creationId xmlns:a16="http://schemas.microsoft.com/office/drawing/2014/main" id="{1995647B-7FBE-7BD0-E848-D8F07B0B8FD4}"/>
              </a:ext>
            </a:extLst>
          </p:cNvPr>
          <p:cNvSpPr>
            <a:spLocks noGrp="1"/>
          </p:cNvSpPr>
          <p:nvPr>
            <p:ph type="sldNum" sz="quarter" idx="12"/>
          </p:nvPr>
        </p:nvSpPr>
        <p:spPr>
          <a:xfrm rot="16200000">
            <a:off x="183358" y="6089730"/>
            <a:ext cx="451265" cy="365125"/>
          </a:xfrm>
        </p:spPr>
        <p:txBody>
          <a:bodyPr/>
          <a:lstStyle/>
          <a:p>
            <a:fld id="{A586562E-0972-4C14-9F09-89E17ADBCADE}" type="slidenum">
              <a:rPr lang="de-DE" sz="1100" b="1" smtClean="0">
                <a:solidFill>
                  <a:srgbClr val="00925B"/>
                </a:solidFill>
              </a:rPr>
              <a:t>‹Nr.›</a:t>
            </a:fld>
            <a:endParaRPr lang="de-DE" sz="1050" b="1" dirty="0">
              <a:solidFill>
                <a:srgbClr val="00925B"/>
              </a:solidFill>
            </a:endParaRPr>
          </a:p>
        </p:txBody>
      </p:sp>
      <p:sp>
        <p:nvSpPr>
          <p:cNvPr id="14" name="Textfeld 13">
            <a:extLst>
              <a:ext uri="{FF2B5EF4-FFF2-40B4-BE49-F238E27FC236}">
                <a16:creationId xmlns:a16="http://schemas.microsoft.com/office/drawing/2014/main" id="{8DEEA4FA-86D0-A622-215F-BCADA7062A95}"/>
              </a:ext>
            </a:extLst>
          </p:cNvPr>
          <p:cNvSpPr txBox="1"/>
          <p:nvPr userDrawn="1"/>
        </p:nvSpPr>
        <p:spPr>
          <a:xfrm>
            <a:off x="1648327" y="5946992"/>
            <a:ext cx="7107484" cy="307777"/>
          </a:xfrm>
          <a:prstGeom prst="rect">
            <a:avLst/>
          </a:prstGeom>
          <a:noFill/>
        </p:spPr>
        <p:txBody>
          <a:bodyPr wrap="square" rtlCol="0">
            <a:spAutoFit/>
          </a:bodyPr>
          <a:lstStyle/>
          <a:p>
            <a:r>
              <a:rPr lang="de-DE" sz="1400" dirty="0">
                <a:latin typeface="Bahnschrift" panose="020B0502040204020203" pitchFamily="34" charset="0"/>
              </a:rPr>
              <a:t>Lektoren: 		Burkhard Müller / Holger Steiner VBEO HV Sachsen </a:t>
            </a:r>
          </a:p>
        </p:txBody>
      </p:sp>
      <p:sp>
        <p:nvSpPr>
          <p:cNvPr id="15" name="Textfeld 14">
            <a:extLst>
              <a:ext uri="{FF2B5EF4-FFF2-40B4-BE49-F238E27FC236}">
                <a16:creationId xmlns:a16="http://schemas.microsoft.com/office/drawing/2014/main" id="{CB046908-8CE1-D2DB-52AB-0CDB72D9C4D5}"/>
              </a:ext>
            </a:extLst>
          </p:cNvPr>
          <p:cNvSpPr txBox="1"/>
          <p:nvPr userDrawn="1"/>
        </p:nvSpPr>
        <p:spPr>
          <a:xfrm>
            <a:off x="1648327" y="2081463"/>
            <a:ext cx="8246171" cy="1200329"/>
          </a:xfrm>
          <a:prstGeom prst="rect">
            <a:avLst/>
          </a:prstGeom>
          <a:noFill/>
        </p:spPr>
        <p:txBody>
          <a:bodyPr wrap="square" rtlCol="0">
            <a:spAutoFit/>
          </a:bodyPr>
          <a:lstStyle/>
          <a:p>
            <a:r>
              <a:rPr lang="de-DE" sz="3600" b="1" dirty="0">
                <a:latin typeface="Century Gothic" panose="020B0502020202020204" pitchFamily="34" charset="0"/>
              </a:rPr>
              <a:t>Bewertungsrichtlinien für Vereinsbeobachtung</a:t>
            </a:r>
          </a:p>
        </p:txBody>
      </p:sp>
      <p:pic>
        <p:nvPicPr>
          <p:cNvPr id="16" name="Grafik 15">
            <a:extLst>
              <a:ext uri="{FF2B5EF4-FFF2-40B4-BE49-F238E27FC236}">
                <a16:creationId xmlns:a16="http://schemas.microsoft.com/office/drawing/2014/main" id="{B52E305C-5074-97DD-61DA-8A371A111B60}"/>
              </a:ext>
            </a:extLst>
          </p:cNvPr>
          <p:cNvPicPr>
            <a:picLocks noChangeAspect="1"/>
          </p:cNvPicPr>
          <p:nvPr userDrawn="1"/>
        </p:nvPicPr>
        <p:blipFill>
          <a:blip r:embed="rId3"/>
          <a:stretch>
            <a:fillRect/>
          </a:stretch>
        </p:blipFill>
        <p:spPr>
          <a:xfrm>
            <a:off x="1648327" y="5151294"/>
            <a:ext cx="4683366" cy="342869"/>
          </a:xfrm>
          <a:prstGeom prst="rect">
            <a:avLst/>
          </a:prstGeom>
        </p:spPr>
      </p:pic>
    </p:spTree>
    <p:extLst>
      <p:ext uri="{BB962C8B-B14F-4D97-AF65-F5344CB8AC3E}">
        <p14:creationId xmlns:p14="http://schemas.microsoft.com/office/powerpoint/2010/main" val="68836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pic>
        <p:nvPicPr>
          <p:cNvPr id="7" name="Picture 2" descr="Handball-Verband Sachsen e.V.">
            <a:extLst>
              <a:ext uri="{FF2B5EF4-FFF2-40B4-BE49-F238E27FC236}">
                <a16:creationId xmlns:a16="http://schemas.microsoft.com/office/drawing/2014/main" id="{F3C19152-DE48-627C-5F55-81F2645FC8F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1534" y="151157"/>
            <a:ext cx="969951" cy="133971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Gerader Verbinder 7">
            <a:extLst>
              <a:ext uri="{FF2B5EF4-FFF2-40B4-BE49-F238E27FC236}">
                <a16:creationId xmlns:a16="http://schemas.microsoft.com/office/drawing/2014/main" id="{AEA3F80E-F242-721B-A146-DDD5D7FBA1C3}"/>
              </a:ext>
            </a:extLst>
          </p:cNvPr>
          <p:cNvCxnSpPr/>
          <p:nvPr userDrawn="1"/>
        </p:nvCxnSpPr>
        <p:spPr>
          <a:xfrm>
            <a:off x="676509" y="1563757"/>
            <a:ext cx="0" cy="4770782"/>
          </a:xfrm>
          <a:prstGeom prst="line">
            <a:avLst/>
          </a:prstGeom>
          <a:ln w="76200">
            <a:solidFill>
              <a:srgbClr val="00925B"/>
            </a:solidFill>
          </a:ln>
        </p:spPr>
        <p:style>
          <a:lnRef idx="1">
            <a:schemeClr val="accent1"/>
          </a:lnRef>
          <a:fillRef idx="0">
            <a:schemeClr val="accent1"/>
          </a:fillRef>
          <a:effectRef idx="0">
            <a:schemeClr val="accent1"/>
          </a:effectRef>
          <a:fontRef idx="minor">
            <a:schemeClr val="tx1"/>
          </a:fontRef>
        </p:style>
      </p:cxnSp>
      <p:sp>
        <p:nvSpPr>
          <p:cNvPr id="9" name="Foliennummernplatzhalter 14">
            <a:extLst>
              <a:ext uri="{FF2B5EF4-FFF2-40B4-BE49-F238E27FC236}">
                <a16:creationId xmlns:a16="http://schemas.microsoft.com/office/drawing/2014/main" id="{1995647B-7FBE-7BD0-E848-D8F07B0B8FD4}"/>
              </a:ext>
            </a:extLst>
          </p:cNvPr>
          <p:cNvSpPr>
            <a:spLocks noGrp="1"/>
          </p:cNvSpPr>
          <p:nvPr>
            <p:ph type="sldNum" sz="quarter" idx="12"/>
          </p:nvPr>
        </p:nvSpPr>
        <p:spPr>
          <a:xfrm rot="16200000">
            <a:off x="183358" y="6089730"/>
            <a:ext cx="451265" cy="365125"/>
          </a:xfrm>
        </p:spPr>
        <p:txBody>
          <a:bodyPr/>
          <a:lstStyle/>
          <a:p>
            <a:fld id="{A586562E-0972-4C14-9F09-89E17ADBCADE}" type="slidenum">
              <a:rPr lang="de-DE" sz="1100" b="1" smtClean="0">
                <a:solidFill>
                  <a:srgbClr val="00925B"/>
                </a:solidFill>
              </a:rPr>
              <a:t>‹Nr.›</a:t>
            </a:fld>
            <a:endParaRPr lang="de-DE" b="1" dirty="0">
              <a:solidFill>
                <a:srgbClr val="00925B"/>
              </a:solidFill>
            </a:endParaRPr>
          </a:p>
        </p:txBody>
      </p:sp>
      <p:cxnSp>
        <p:nvCxnSpPr>
          <p:cNvPr id="12" name="Gerader Verbinder 11">
            <a:extLst>
              <a:ext uri="{FF2B5EF4-FFF2-40B4-BE49-F238E27FC236}">
                <a16:creationId xmlns:a16="http://schemas.microsoft.com/office/drawing/2014/main" id="{8958C5E3-767F-076E-7F47-E748FBDE9052}"/>
              </a:ext>
            </a:extLst>
          </p:cNvPr>
          <p:cNvCxnSpPr>
            <a:cxnSpLocks/>
          </p:cNvCxnSpPr>
          <p:nvPr userDrawn="1"/>
        </p:nvCxnSpPr>
        <p:spPr>
          <a:xfrm flipH="1">
            <a:off x="1167501" y="757993"/>
            <a:ext cx="8067939" cy="0"/>
          </a:xfrm>
          <a:prstGeom prst="line">
            <a:avLst/>
          </a:prstGeom>
          <a:ln w="76200">
            <a:solidFill>
              <a:srgbClr val="00925B"/>
            </a:solidFill>
          </a:ln>
        </p:spPr>
        <p:style>
          <a:lnRef idx="1">
            <a:schemeClr val="accent1"/>
          </a:lnRef>
          <a:fillRef idx="0">
            <a:schemeClr val="accent1"/>
          </a:fillRef>
          <a:effectRef idx="0">
            <a:schemeClr val="accent1"/>
          </a:effectRef>
          <a:fontRef idx="minor">
            <a:schemeClr val="tx1"/>
          </a:fontRef>
        </p:style>
      </p:cxnSp>
      <p:pic>
        <p:nvPicPr>
          <p:cNvPr id="15" name="Grafik 14">
            <a:extLst>
              <a:ext uri="{FF2B5EF4-FFF2-40B4-BE49-F238E27FC236}">
                <a16:creationId xmlns:a16="http://schemas.microsoft.com/office/drawing/2014/main" id="{7F2BA807-C881-4223-C4D3-AFDBCE36838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15840" y="151157"/>
            <a:ext cx="2385055" cy="1531147"/>
          </a:xfrm>
          <a:prstGeom prst="rect">
            <a:avLst/>
          </a:prstGeom>
        </p:spPr>
      </p:pic>
      <p:sp>
        <p:nvSpPr>
          <p:cNvPr id="28" name="Textplatzhalter 27"/>
          <p:cNvSpPr>
            <a:spLocks noGrp="1" noChangeAspect="1"/>
          </p:cNvSpPr>
          <p:nvPr>
            <p:ph type="body" sz="quarter" idx="13"/>
          </p:nvPr>
        </p:nvSpPr>
        <p:spPr>
          <a:xfrm>
            <a:off x="1591200" y="1458000"/>
            <a:ext cx="10080000" cy="5040000"/>
          </a:xfrm>
        </p:spPr>
        <p:txBody>
          <a:bodyPr>
            <a:normAutofit/>
          </a:bodyPr>
          <a:lstStyle>
            <a:lvl1pPr>
              <a:lnSpc>
                <a:spcPct val="150000"/>
              </a:lnSpc>
              <a:spcBef>
                <a:spcPts val="0"/>
              </a:spcBef>
              <a:defRPr sz="2200">
                <a:latin typeface="Bahnschrift" panose="020B0502040204020203" pitchFamily="34" charset="0"/>
              </a:defRPr>
            </a:lvl1pPr>
            <a:lvl2pPr>
              <a:lnSpc>
                <a:spcPct val="150000"/>
              </a:lnSpc>
              <a:spcBef>
                <a:spcPts val="0"/>
              </a:spcBef>
              <a:defRPr sz="1800">
                <a:latin typeface="Bahnschrift" panose="020B0502040204020203" pitchFamily="34" charset="0"/>
              </a:defRPr>
            </a:lvl2pPr>
            <a:lvl3pPr>
              <a:lnSpc>
                <a:spcPct val="150000"/>
              </a:lnSpc>
              <a:spcBef>
                <a:spcPts val="0"/>
              </a:spcBef>
              <a:defRPr sz="1400">
                <a:latin typeface="Bahnschrift" panose="020B0502040204020203" pitchFamily="34" charset="0"/>
              </a:defRPr>
            </a:lvl3pPr>
            <a:lvl4pPr>
              <a:lnSpc>
                <a:spcPct val="150000"/>
              </a:lnSpc>
              <a:spcBef>
                <a:spcPts val="0"/>
              </a:spcBef>
              <a:defRPr sz="1000">
                <a:latin typeface="Bahnschrift" panose="020B0502040204020203" pitchFamily="34" charset="0"/>
              </a:defRPr>
            </a:lvl4pPr>
            <a:lvl5pPr>
              <a:lnSpc>
                <a:spcPct val="150000"/>
              </a:lnSpc>
              <a:spcBef>
                <a:spcPts val="0"/>
              </a:spcBef>
              <a:defRPr sz="2400">
                <a:latin typeface="Bahnschrift" panose="020B0502040204020203"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a:t>Vierte Ebene</a:t>
            </a:r>
            <a:endParaRPr lang="de-DE" dirty="0"/>
          </a:p>
        </p:txBody>
      </p:sp>
      <p:sp>
        <p:nvSpPr>
          <p:cNvPr id="29" name="Titel 1"/>
          <p:cNvSpPr>
            <a:spLocks noGrp="1" noChangeAspect="1"/>
          </p:cNvSpPr>
          <p:nvPr>
            <p:ph type="title"/>
          </p:nvPr>
        </p:nvSpPr>
        <p:spPr>
          <a:xfrm>
            <a:off x="1382400" y="270000"/>
            <a:ext cx="7920000" cy="360000"/>
          </a:xfrm>
        </p:spPr>
        <p:txBody>
          <a:bodyPr>
            <a:normAutofit/>
          </a:bodyPr>
          <a:lstStyle>
            <a:lvl1pPr>
              <a:defRPr sz="1800" b="1">
                <a:latin typeface="Bahnschrift" panose="020B0502040204020203" pitchFamily="34" charset="0"/>
              </a:defRPr>
            </a:lvl1pPr>
          </a:lstStyle>
          <a:p>
            <a:r>
              <a:rPr lang="de-DE" dirty="0"/>
              <a:t>Titelmasterformat durch Klicken bearbeiten</a:t>
            </a:r>
          </a:p>
        </p:txBody>
      </p:sp>
    </p:spTree>
    <p:extLst>
      <p:ext uri="{BB962C8B-B14F-4D97-AF65-F5344CB8AC3E}">
        <p14:creationId xmlns:p14="http://schemas.microsoft.com/office/powerpoint/2010/main" val="1820421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990E92F-1272-95E1-C883-C036AE62122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1540" y="151157"/>
            <a:ext cx="969945" cy="1338628"/>
          </a:xfrm>
          <a:prstGeom prst="rect">
            <a:avLst/>
          </a:prstGeom>
        </p:spPr>
      </p:pic>
      <p:sp>
        <p:nvSpPr>
          <p:cNvPr id="2" name="Titelplatzhalter 1">
            <a:extLst>
              <a:ext uri="{FF2B5EF4-FFF2-40B4-BE49-F238E27FC236}">
                <a16:creationId xmlns:a16="http://schemas.microsoft.com/office/drawing/2014/main" id="{7C82F7B1-92E8-8250-09A9-4FCCD51BB86F}"/>
              </a:ext>
            </a:extLst>
          </p:cNvPr>
          <p:cNvSpPr>
            <a:spLocks noGrp="1"/>
          </p:cNvSpPr>
          <p:nvPr>
            <p:ph type="title"/>
          </p:nvPr>
        </p:nvSpPr>
        <p:spPr>
          <a:xfrm>
            <a:off x="1233456" y="1304463"/>
            <a:ext cx="7377142" cy="1325563"/>
          </a:xfrm>
          <a:prstGeom prst="rect">
            <a:avLst/>
          </a:prstGeom>
        </p:spPr>
        <p:txBody>
          <a:bodyPr vert="horz" lIns="91440" tIns="45720" rIns="91440" bIns="45720" rtlCol="0" anchor="ctr">
            <a:normAutofit/>
          </a:bodyPr>
          <a:lstStyle/>
          <a:p>
            <a:r>
              <a:rPr lang="de-DE" dirty="0"/>
              <a:t>Präsentationstitel</a:t>
            </a:r>
          </a:p>
        </p:txBody>
      </p:sp>
      <p:cxnSp>
        <p:nvCxnSpPr>
          <p:cNvPr id="8" name="Gerader Verbinder 7">
            <a:extLst>
              <a:ext uri="{FF2B5EF4-FFF2-40B4-BE49-F238E27FC236}">
                <a16:creationId xmlns:a16="http://schemas.microsoft.com/office/drawing/2014/main" id="{C0EC5C50-5C96-A71F-10F3-7D1D4541437D}"/>
              </a:ext>
            </a:extLst>
          </p:cNvPr>
          <p:cNvCxnSpPr/>
          <p:nvPr userDrawn="1"/>
        </p:nvCxnSpPr>
        <p:spPr>
          <a:xfrm>
            <a:off x="676511" y="1542727"/>
            <a:ext cx="0" cy="4770782"/>
          </a:xfrm>
          <a:prstGeom prst="line">
            <a:avLst/>
          </a:prstGeom>
          <a:ln w="76200">
            <a:solidFill>
              <a:srgbClr val="019865"/>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097982F7-278F-8131-88FE-6D1C226E52F6}"/>
              </a:ext>
            </a:extLst>
          </p:cNvPr>
          <p:cNvCxnSpPr>
            <a:cxnSpLocks/>
          </p:cNvCxnSpPr>
          <p:nvPr userDrawn="1"/>
        </p:nvCxnSpPr>
        <p:spPr>
          <a:xfrm flipH="1">
            <a:off x="1167501" y="757993"/>
            <a:ext cx="10647510" cy="0"/>
          </a:xfrm>
          <a:prstGeom prst="line">
            <a:avLst/>
          </a:prstGeom>
          <a:ln w="76200">
            <a:solidFill>
              <a:srgbClr val="01986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087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dt="0"/>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burkhard.55@gmx.net"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Karte, Text enthält.&#10;&#10;Automatisch generierte Beschreibung">
            <a:extLst>
              <a:ext uri="{FF2B5EF4-FFF2-40B4-BE49-F238E27FC236}">
                <a16:creationId xmlns:a16="http://schemas.microsoft.com/office/drawing/2014/main" id="{5EE4C8EA-D830-5E00-7A49-E8BDACE190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6047" y="2225888"/>
            <a:ext cx="4794658" cy="3530676"/>
          </a:xfrm>
          <a:prstGeom prst="rect">
            <a:avLst/>
          </a:prstGeom>
        </p:spPr>
      </p:pic>
      <p:sp>
        <p:nvSpPr>
          <p:cNvPr id="5" name="Textfeld 4">
            <a:extLst>
              <a:ext uri="{FF2B5EF4-FFF2-40B4-BE49-F238E27FC236}">
                <a16:creationId xmlns:a16="http://schemas.microsoft.com/office/drawing/2014/main" id="{5068C4F2-33E5-A96D-DC23-8C7C9FD6EE0D}"/>
              </a:ext>
            </a:extLst>
          </p:cNvPr>
          <p:cNvSpPr txBox="1"/>
          <p:nvPr/>
        </p:nvSpPr>
        <p:spPr>
          <a:xfrm>
            <a:off x="1135517" y="988905"/>
            <a:ext cx="8142954" cy="646331"/>
          </a:xfrm>
          <a:prstGeom prst="rect">
            <a:avLst/>
          </a:prstGeom>
          <a:noFill/>
        </p:spPr>
        <p:txBody>
          <a:bodyPr wrap="square" rtlCol="0">
            <a:spAutoFit/>
          </a:bodyPr>
          <a:lstStyle/>
          <a:p>
            <a:r>
              <a:rPr lang="de-DE" sz="3600" b="1" dirty="0">
                <a:latin typeface="Century Gothic" panose="020B0502020202020204" pitchFamily="34" charset="0"/>
              </a:rPr>
              <a:t>Vereinsbeobachtungsschulung HVS</a:t>
            </a:r>
          </a:p>
        </p:txBody>
      </p:sp>
      <p:sp>
        <p:nvSpPr>
          <p:cNvPr id="2" name="Textfeld 1">
            <a:extLst>
              <a:ext uri="{FF2B5EF4-FFF2-40B4-BE49-F238E27FC236}">
                <a16:creationId xmlns:a16="http://schemas.microsoft.com/office/drawing/2014/main" id="{5C002FA2-1999-5D98-B4CA-5650DC221947}"/>
              </a:ext>
            </a:extLst>
          </p:cNvPr>
          <p:cNvSpPr txBox="1"/>
          <p:nvPr/>
        </p:nvSpPr>
        <p:spPr>
          <a:xfrm>
            <a:off x="1230793" y="2736502"/>
            <a:ext cx="5021151" cy="2246769"/>
          </a:xfrm>
          <a:prstGeom prst="rect">
            <a:avLst/>
          </a:prstGeom>
          <a:noFill/>
        </p:spPr>
        <p:txBody>
          <a:bodyPr wrap="square" rtlCol="0">
            <a:spAutoFit/>
          </a:bodyPr>
          <a:lstStyle/>
          <a:p>
            <a:r>
              <a:rPr lang="de-DE" sz="2800" b="1" dirty="0">
                <a:latin typeface="Century Gothic" panose="020B0502020202020204" pitchFamily="34" charset="0"/>
              </a:rPr>
              <a:t>15.08.2024</a:t>
            </a:r>
            <a:br>
              <a:rPr lang="de-DE" sz="2800" b="1" dirty="0">
                <a:latin typeface="Century Gothic" panose="020B0502020202020204" pitchFamily="34" charset="0"/>
              </a:rPr>
            </a:br>
            <a:endParaRPr lang="de-DE" sz="2800" b="1" dirty="0">
              <a:latin typeface="Century Gothic" panose="020B0502020202020204" pitchFamily="34" charset="0"/>
            </a:endParaRPr>
          </a:p>
          <a:p>
            <a:r>
              <a:rPr lang="de-DE" sz="2800" b="1" dirty="0">
                <a:latin typeface="Century Gothic" panose="020B0502020202020204" pitchFamily="34" charset="0"/>
              </a:rPr>
              <a:t>Berufsförderwerk Dresden</a:t>
            </a:r>
            <a:br>
              <a:rPr lang="de-DE" sz="2800" b="1" dirty="0">
                <a:latin typeface="Century Gothic" panose="020B0502020202020204" pitchFamily="34" charset="0"/>
              </a:rPr>
            </a:br>
            <a:endParaRPr lang="de-DE" sz="2800" b="1" dirty="0">
              <a:latin typeface="Century Gothic" panose="020B0502020202020204" pitchFamily="34" charset="0"/>
            </a:endParaRPr>
          </a:p>
          <a:p>
            <a:r>
              <a:rPr lang="de-DE" sz="2800" b="1" dirty="0">
                <a:latin typeface="Century Gothic" panose="020B0502020202020204" pitchFamily="34" charset="0"/>
              </a:rPr>
              <a:t>18:00 Uhr</a:t>
            </a:r>
          </a:p>
        </p:txBody>
      </p:sp>
      <p:sp>
        <p:nvSpPr>
          <p:cNvPr id="3" name="Textfeld 2">
            <a:extLst>
              <a:ext uri="{FF2B5EF4-FFF2-40B4-BE49-F238E27FC236}">
                <a16:creationId xmlns:a16="http://schemas.microsoft.com/office/drawing/2014/main" id="{E2E09A38-742B-A309-31D8-C9B1ED7A12AB}"/>
              </a:ext>
            </a:extLst>
          </p:cNvPr>
          <p:cNvSpPr txBox="1"/>
          <p:nvPr/>
        </p:nvSpPr>
        <p:spPr>
          <a:xfrm>
            <a:off x="1230793" y="5984512"/>
            <a:ext cx="7327231" cy="307777"/>
          </a:xfrm>
          <a:prstGeom prst="rect">
            <a:avLst/>
          </a:prstGeom>
          <a:noFill/>
        </p:spPr>
        <p:txBody>
          <a:bodyPr wrap="square" rtlCol="0">
            <a:spAutoFit/>
          </a:bodyPr>
          <a:lstStyle/>
          <a:p>
            <a:r>
              <a:rPr lang="de-DE" sz="1400" b="1" dirty="0">
                <a:latin typeface="Century Gothic" panose="020B0502020202020204" pitchFamily="34" charset="0"/>
              </a:rPr>
              <a:t>Verantwortlich VBEO HVS Burkhard Müller</a:t>
            </a:r>
          </a:p>
        </p:txBody>
      </p:sp>
      <p:sp>
        <p:nvSpPr>
          <p:cNvPr id="10" name="Textfeld 9">
            <a:extLst>
              <a:ext uri="{FF2B5EF4-FFF2-40B4-BE49-F238E27FC236}">
                <a16:creationId xmlns:a16="http://schemas.microsoft.com/office/drawing/2014/main" id="{E5FCB451-5365-F881-78C2-D0777D645FB4}"/>
              </a:ext>
            </a:extLst>
          </p:cNvPr>
          <p:cNvSpPr txBox="1"/>
          <p:nvPr/>
        </p:nvSpPr>
        <p:spPr>
          <a:xfrm>
            <a:off x="1383632" y="270715"/>
            <a:ext cx="6081963" cy="369332"/>
          </a:xfrm>
          <a:prstGeom prst="rect">
            <a:avLst/>
          </a:prstGeom>
          <a:noFill/>
        </p:spPr>
        <p:txBody>
          <a:bodyPr wrap="square" lIns="0" rtlCol="0">
            <a:spAutoFit/>
          </a:bodyPr>
          <a:lstStyle/>
          <a:p>
            <a:r>
              <a:rPr lang="de-DE" b="1" dirty="0">
                <a:solidFill>
                  <a:srgbClr val="1B181C"/>
                </a:solidFill>
                <a:latin typeface="Century Gothic" panose="020B0502020202020204" pitchFamily="34" charset="0"/>
              </a:rPr>
              <a:t>WILLKOMMEN</a:t>
            </a:r>
          </a:p>
        </p:txBody>
      </p:sp>
      <p:sp>
        <p:nvSpPr>
          <p:cNvPr id="15" name="Textfeld 14">
            <a:extLst>
              <a:ext uri="{FF2B5EF4-FFF2-40B4-BE49-F238E27FC236}">
                <a16:creationId xmlns:a16="http://schemas.microsoft.com/office/drawing/2014/main" id="{986AFD3E-C3B1-7520-1F96-1CC2AEB1650A}"/>
              </a:ext>
            </a:extLst>
          </p:cNvPr>
          <p:cNvSpPr txBox="1"/>
          <p:nvPr/>
        </p:nvSpPr>
        <p:spPr>
          <a:xfrm>
            <a:off x="8462748" y="4713968"/>
            <a:ext cx="3403475" cy="523220"/>
          </a:xfrm>
          <a:prstGeom prst="rect">
            <a:avLst/>
          </a:prstGeom>
          <a:noFill/>
        </p:spPr>
        <p:txBody>
          <a:bodyPr wrap="square" rtlCol="0">
            <a:spAutoFit/>
          </a:bodyPr>
          <a:lstStyle/>
          <a:p>
            <a:pPr algn="r"/>
            <a:r>
              <a:rPr lang="de-DE" sz="1400" b="1" dirty="0">
                <a:solidFill>
                  <a:schemeClr val="accent6">
                    <a:lumMod val="75000"/>
                  </a:schemeClr>
                </a:solidFill>
                <a:latin typeface="Century Gothic" panose="020B0502020202020204" pitchFamily="34" charset="0"/>
              </a:rPr>
              <a:t>HANDBALL IN SACHSEN</a:t>
            </a:r>
          </a:p>
          <a:p>
            <a:pPr algn="r"/>
            <a:r>
              <a:rPr lang="de-DE" sz="1400" b="1" dirty="0">
                <a:solidFill>
                  <a:schemeClr val="accent6">
                    <a:lumMod val="75000"/>
                  </a:schemeClr>
                </a:solidFill>
                <a:latin typeface="Century Gothic" panose="020B0502020202020204" pitchFamily="34" charset="0"/>
              </a:rPr>
              <a:t>HANDBALL IN DEN REGIONEN</a:t>
            </a:r>
          </a:p>
        </p:txBody>
      </p:sp>
    </p:spTree>
    <p:extLst>
      <p:ext uri="{BB962C8B-B14F-4D97-AF65-F5344CB8AC3E}">
        <p14:creationId xmlns:p14="http://schemas.microsoft.com/office/powerpoint/2010/main" val="201991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1)">
                                      <p:cBhvr>
                                        <p:cTn id="16" dur="2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heel(1)">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4">
            <a:extLst>
              <a:ext uri="{FF2B5EF4-FFF2-40B4-BE49-F238E27FC236}">
                <a16:creationId xmlns:a16="http://schemas.microsoft.com/office/drawing/2014/main" id="{1C7FF3B2-FAB6-EE39-8008-AAFECC688108}"/>
              </a:ext>
            </a:extLst>
          </p:cNvPr>
          <p:cNvSpPr>
            <a:spLocks noGrp="1"/>
          </p:cNvSpPr>
          <p:nvPr>
            <p:ph type="sldNum" sz="quarter" idx="4294967295"/>
          </p:nvPr>
        </p:nvSpPr>
        <p:spPr>
          <a:xfrm rot="16200000">
            <a:off x="261662" y="5962170"/>
            <a:ext cx="451265" cy="293472"/>
          </a:xfrm>
          <a:prstGeom prst="rect">
            <a:avLst/>
          </a:prstGeom>
        </p:spPr>
        <p:txBody>
          <a:bodyPr/>
          <a:lstStyle/>
          <a:p>
            <a:fld id="{A586562E-0972-4C14-9F09-89E17ADBCADE}" type="slidenum">
              <a:rPr lang="de-DE" sz="1100" b="1" smtClean="0">
                <a:solidFill>
                  <a:srgbClr val="00925B"/>
                </a:solidFill>
                <a:latin typeface="Century Gothic" panose="020B0502020202020204" pitchFamily="34" charset="0"/>
              </a:rPr>
              <a:t>10</a:t>
            </a:fld>
            <a:endParaRPr lang="de-DE" sz="1050" b="1" dirty="0">
              <a:solidFill>
                <a:srgbClr val="00925B"/>
              </a:solidFill>
              <a:latin typeface="Century Gothic" panose="020B0502020202020204" pitchFamily="34" charset="0"/>
            </a:endParaRPr>
          </a:p>
        </p:txBody>
      </p:sp>
      <p:sp>
        <p:nvSpPr>
          <p:cNvPr id="7" name="Fußzeilenplatzhalter 16">
            <a:extLst>
              <a:ext uri="{FF2B5EF4-FFF2-40B4-BE49-F238E27FC236}">
                <a16:creationId xmlns:a16="http://schemas.microsoft.com/office/drawing/2014/main" id="{A93CDFA7-C80B-4B2D-3E8C-F9A1A948C139}"/>
              </a:ext>
            </a:extLst>
          </p:cNvPr>
          <p:cNvSpPr>
            <a:spLocks noGrp="1"/>
          </p:cNvSpPr>
          <p:nvPr>
            <p:ph type="ftr" sz="quarter" idx="4294967295"/>
          </p:nvPr>
        </p:nvSpPr>
        <p:spPr>
          <a:xfrm rot="16200000">
            <a:off x="-1567755" y="2897607"/>
            <a:ext cx="4114800" cy="293471"/>
          </a:xfrm>
          <a:prstGeom prst="rect">
            <a:avLst/>
          </a:prstGeom>
        </p:spPr>
        <p:txBody>
          <a:bodyPr/>
          <a:lstStyle/>
          <a:p>
            <a:r>
              <a:rPr lang="de-DE" sz="1100" b="1" dirty="0">
                <a:solidFill>
                  <a:srgbClr val="00925B"/>
                </a:solidFill>
                <a:latin typeface="Century Gothic" panose="020B0502020202020204" pitchFamily="34" charset="0"/>
              </a:rPr>
              <a:t>Vereinsbeobachtungsschulung</a:t>
            </a:r>
          </a:p>
        </p:txBody>
      </p:sp>
      <p:sp>
        <p:nvSpPr>
          <p:cNvPr id="17" name="Textfeld 16">
            <a:extLst>
              <a:ext uri="{FF2B5EF4-FFF2-40B4-BE49-F238E27FC236}">
                <a16:creationId xmlns:a16="http://schemas.microsoft.com/office/drawing/2014/main" id="{EA402905-F594-19AF-8C53-9EBD10D63ADC}"/>
              </a:ext>
            </a:extLst>
          </p:cNvPr>
          <p:cNvSpPr txBox="1"/>
          <p:nvPr/>
        </p:nvSpPr>
        <p:spPr>
          <a:xfrm>
            <a:off x="1237129" y="134470"/>
            <a:ext cx="1818044" cy="369332"/>
          </a:xfrm>
          <a:prstGeom prst="rect">
            <a:avLst/>
          </a:prstGeom>
          <a:noFill/>
        </p:spPr>
        <p:txBody>
          <a:bodyPr wrap="square" rtlCol="0">
            <a:spAutoFit/>
          </a:bodyPr>
          <a:lstStyle/>
          <a:p>
            <a:r>
              <a:rPr lang="de-DE" b="1" dirty="0"/>
              <a:t>Allgemeines</a:t>
            </a:r>
          </a:p>
        </p:txBody>
      </p:sp>
      <p:sp>
        <p:nvSpPr>
          <p:cNvPr id="18" name="Textfeld 17">
            <a:extLst>
              <a:ext uri="{FF2B5EF4-FFF2-40B4-BE49-F238E27FC236}">
                <a16:creationId xmlns:a16="http://schemas.microsoft.com/office/drawing/2014/main" id="{72671350-3CAD-ABE1-286D-2E3D216E30B9}"/>
              </a:ext>
            </a:extLst>
          </p:cNvPr>
          <p:cNvSpPr txBox="1"/>
          <p:nvPr/>
        </p:nvSpPr>
        <p:spPr>
          <a:xfrm>
            <a:off x="4120178" y="132684"/>
            <a:ext cx="3896358" cy="369332"/>
          </a:xfrm>
          <a:prstGeom prst="rect">
            <a:avLst/>
          </a:prstGeom>
          <a:noFill/>
        </p:spPr>
        <p:txBody>
          <a:bodyPr wrap="square" rtlCol="0">
            <a:spAutoFit/>
          </a:bodyPr>
          <a:lstStyle/>
          <a:p>
            <a:r>
              <a:rPr lang="de-DE" b="1" dirty="0"/>
              <a:t>Anleitung Vereinsbeobachtung 2</a:t>
            </a:r>
          </a:p>
        </p:txBody>
      </p:sp>
      <p:pic>
        <p:nvPicPr>
          <p:cNvPr id="3" name="Grafik 2">
            <a:extLst>
              <a:ext uri="{FF2B5EF4-FFF2-40B4-BE49-F238E27FC236}">
                <a16:creationId xmlns:a16="http://schemas.microsoft.com/office/drawing/2014/main" id="{318BE1EF-0504-BFB5-FC35-373BBE8B3011}"/>
              </a:ext>
            </a:extLst>
          </p:cNvPr>
          <p:cNvPicPr>
            <a:picLocks noChangeAspect="1"/>
          </p:cNvPicPr>
          <p:nvPr/>
        </p:nvPicPr>
        <p:blipFill>
          <a:blip r:embed="rId3"/>
          <a:stretch>
            <a:fillRect/>
          </a:stretch>
        </p:blipFill>
        <p:spPr>
          <a:xfrm>
            <a:off x="1066364" y="1283785"/>
            <a:ext cx="5029636" cy="1707028"/>
          </a:xfrm>
          <a:prstGeom prst="rect">
            <a:avLst/>
          </a:prstGeom>
        </p:spPr>
      </p:pic>
      <p:sp>
        <p:nvSpPr>
          <p:cNvPr id="8" name="Textfeld 7">
            <a:extLst>
              <a:ext uri="{FF2B5EF4-FFF2-40B4-BE49-F238E27FC236}">
                <a16:creationId xmlns:a16="http://schemas.microsoft.com/office/drawing/2014/main" id="{80C6786A-F37F-BEAD-600B-29C11E0F5664}"/>
              </a:ext>
            </a:extLst>
          </p:cNvPr>
          <p:cNvSpPr txBox="1"/>
          <p:nvPr/>
        </p:nvSpPr>
        <p:spPr>
          <a:xfrm>
            <a:off x="1066364" y="2963905"/>
            <a:ext cx="10736498" cy="647678"/>
          </a:xfrm>
          <a:prstGeom prst="rect">
            <a:avLst/>
          </a:prstGeom>
          <a:noFill/>
        </p:spPr>
        <p:txBody>
          <a:bodyPr wrap="square">
            <a:spAutoFit/>
          </a:bodyPr>
          <a:lstStyle/>
          <a:p>
            <a:pPr marL="233045" marR="5080" indent="-220979">
              <a:lnSpc>
                <a:spcPct val="101699"/>
              </a:lnSpc>
              <a:spcBef>
                <a:spcPts val="75"/>
              </a:spcBef>
              <a:buFont typeface="Symbol"/>
              <a:buChar char=""/>
              <a:tabLst>
                <a:tab pos="240665" algn="l"/>
              </a:tabLst>
            </a:pPr>
            <a:r>
              <a:rPr lang="de-DE" sz="1800" dirty="0">
                <a:cs typeface="Calibri"/>
              </a:rPr>
              <a:t>damit</a:t>
            </a:r>
            <a:r>
              <a:rPr lang="de-DE" sz="1800" spc="-15" dirty="0">
                <a:cs typeface="Calibri"/>
              </a:rPr>
              <a:t> </a:t>
            </a:r>
            <a:r>
              <a:rPr lang="de-DE" sz="1800" dirty="0">
                <a:cs typeface="Calibri"/>
              </a:rPr>
              <a:t>das</a:t>
            </a:r>
            <a:r>
              <a:rPr lang="de-DE" sz="1800" spc="-20" dirty="0">
                <a:cs typeface="Calibri"/>
              </a:rPr>
              <a:t> </a:t>
            </a:r>
            <a:r>
              <a:rPr lang="de-DE" sz="1800" dirty="0">
                <a:cs typeface="Calibri"/>
              </a:rPr>
              <a:t>Mitglied</a:t>
            </a:r>
            <a:r>
              <a:rPr lang="de-DE" sz="1800" spc="-15" dirty="0">
                <a:cs typeface="Calibri"/>
              </a:rPr>
              <a:t> </a:t>
            </a:r>
            <a:r>
              <a:rPr lang="de-DE" sz="1800" dirty="0">
                <a:cs typeface="Calibri"/>
              </a:rPr>
              <a:t>die</a:t>
            </a:r>
            <a:r>
              <a:rPr lang="de-DE" sz="1800" spc="-20" dirty="0">
                <a:cs typeface="Calibri"/>
              </a:rPr>
              <a:t> </a:t>
            </a:r>
            <a:r>
              <a:rPr lang="de-DE" sz="1800" spc="-10" dirty="0">
                <a:cs typeface="Calibri"/>
              </a:rPr>
              <a:t>Vereinsbeobachtung</a:t>
            </a:r>
            <a:r>
              <a:rPr lang="de-DE" sz="1800" spc="-20" dirty="0">
                <a:cs typeface="Calibri"/>
              </a:rPr>
              <a:t> </a:t>
            </a:r>
            <a:r>
              <a:rPr lang="de-DE" sz="1800" dirty="0">
                <a:cs typeface="Calibri"/>
              </a:rPr>
              <a:t>durchführen</a:t>
            </a:r>
            <a:r>
              <a:rPr lang="de-DE" sz="1800" spc="-5" dirty="0">
                <a:cs typeface="Calibri"/>
              </a:rPr>
              <a:t> </a:t>
            </a:r>
            <a:r>
              <a:rPr lang="de-DE" sz="1800" dirty="0">
                <a:cs typeface="Calibri"/>
              </a:rPr>
              <a:t>kann,</a:t>
            </a:r>
            <a:r>
              <a:rPr lang="de-DE" sz="1800" spc="-10" dirty="0">
                <a:cs typeface="Calibri"/>
              </a:rPr>
              <a:t> </a:t>
            </a:r>
            <a:r>
              <a:rPr lang="de-DE" sz="1800" dirty="0">
                <a:cs typeface="Calibri"/>
              </a:rPr>
              <a:t>muss</a:t>
            </a:r>
            <a:r>
              <a:rPr lang="de-DE" sz="1800" spc="-15" dirty="0">
                <a:cs typeface="Calibri"/>
              </a:rPr>
              <a:t> </a:t>
            </a:r>
            <a:r>
              <a:rPr lang="de-DE" sz="1800" dirty="0">
                <a:cs typeface="Calibri"/>
              </a:rPr>
              <a:t>ihm</a:t>
            </a:r>
            <a:r>
              <a:rPr lang="de-DE" sz="1800" spc="-30" dirty="0">
                <a:cs typeface="Calibri"/>
              </a:rPr>
              <a:t> </a:t>
            </a:r>
            <a:r>
              <a:rPr lang="de-DE" sz="1800" dirty="0">
                <a:cs typeface="Calibri"/>
              </a:rPr>
              <a:t>hier</a:t>
            </a:r>
            <a:r>
              <a:rPr lang="de-DE" sz="1800" spc="-5" dirty="0">
                <a:cs typeface="Calibri"/>
              </a:rPr>
              <a:t> </a:t>
            </a:r>
            <a:r>
              <a:rPr lang="de-DE" sz="1800" spc="-25" dirty="0">
                <a:cs typeface="Calibri"/>
              </a:rPr>
              <a:t>vom </a:t>
            </a:r>
            <a:r>
              <a:rPr lang="de-DE" sz="1800" dirty="0">
                <a:cs typeface="Calibri"/>
              </a:rPr>
              <a:t>Administrator</a:t>
            </a:r>
            <a:r>
              <a:rPr lang="de-DE" sz="1800" spc="-45" dirty="0">
                <a:cs typeface="Calibri"/>
              </a:rPr>
              <a:t> </a:t>
            </a:r>
            <a:r>
              <a:rPr lang="de-DE" sz="1800" dirty="0">
                <a:cs typeface="Calibri"/>
              </a:rPr>
              <a:t>das</a:t>
            </a:r>
            <a:r>
              <a:rPr lang="de-DE" sz="1800" spc="-40" dirty="0">
                <a:cs typeface="Calibri"/>
              </a:rPr>
              <a:t> </a:t>
            </a:r>
            <a:r>
              <a:rPr lang="de-DE" sz="1800" dirty="0">
                <a:cs typeface="Calibri"/>
              </a:rPr>
              <a:t>persönliche</a:t>
            </a:r>
            <a:r>
              <a:rPr lang="de-DE" sz="1800" spc="-45" dirty="0">
                <a:cs typeface="Calibri"/>
              </a:rPr>
              <a:t> </a:t>
            </a:r>
            <a:r>
              <a:rPr lang="de-DE" sz="1800" dirty="0">
                <a:cs typeface="Calibri"/>
              </a:rPr>
              <a:t>Zugriffsrecht</a:t>
            </a:r>
            <a:r>
              <a:rPr lang="de-DE" sz="1800" spc="-35" dirty="0">
                <a:cs typeface="Calibri"/>
              </a:rPr>
              <a:t> </a:t>
            </a:r>
            <a:r>
              <a:rPr lang="de-DE" sz="1800" dirty="0">
                <a:cs typeface="Calibri"/>
              </a:rPr>
              <a:t>vergeben</a:t>
            </a:r>
            <a:r>
              <a:rPr lang="de-DE" sz="1800" spc="-45" dirty="0">
                <a:cs typeface="Calibri"/>
              </a:rPr>
              <a:t> </a:t>
            </a:r>
            <a:r>
              <a:rPr lang="de-DE" sz="1800" spc="-10" dirty="0">
                <a:cs typeface="Calibri"/>
              </a:rPr>
              <a:t>werden</a:t>
            </a:r>
            <a:endParaRPr lang="de-DE" sz="1800" dirty="0">
              <a:cs typeface="Calibri"/>
            </a:endParaRPr>
          </a:p>
        </p:txBody>
      </p:sp>
      <p:pic>
        <p:nvPicPr>
          <p:cNvPr id="9" name="Grafik 8">
            <a:extLst>
              <a:ext uri="{FF2B5EF4-FFF2-40B4-BE49-F238E27FC236}">
                <a16:creationId xmlns:a16="http://schemas.microsoft.com/office/drawing/2014/main" id="{362F55E4-0056-BD72-EDBC-62D32D11EC9C}"/>
              </a:ext>
            </a:extLst>
          </p:cNvPr>
          <p:cNvPicPr>
            <a:picLocks noChangeAspect="1"/>
          </p:cNvPicPr>
          <p:nvPr/>
        </p:nvPicPr>
        <p:blipFill>
          <a:blip r:embed="rId4"/>
          <a:stretch>
            <a:fillRect/>
          </a:stretch>
        </p:blipFill>
        <p:spPr>
          <a:xfrm>
            <a:off x="1066364" y="3715191"/>
            <a:ext cx="5035732" cy="1737511"/>
          </a:xfrm>
          <a:prstGeom prst="rect">
            <a:avLst/>
          </a:prstGeom>
        </p:spPr>
      </p:pic>
      <p:sp>
        <p:nvSpPr>
          <p:cNvPr id="11" name="Textfeld 10">
            <a:extLst>
              <a:ext uri="{FF2B5EF4-FFF2-40B4-BE49-F238E27FC236}">
                <a16:creationId xmlns:a16="http://schemas.microsoft.com/office/drawing/2014/main" id="{03467CF9-23B7-073F-49F2-0292BDDBDCF2}"/>
              </a:ext>
            </a:extLst>
          </p:cNvPr>
          <p:cNvSpPr txBox="1"/>
          <p:nvPr/>
        </p:nvSpPr>
        <p:spPr>
          <a:xfrm>
            <a:off x="966556" y="5553695"/>
            <a:ext cx="10836305" cy="659155"/>
          </a:xfrm>
          <a:prstGeom prst="rect">
            <a:avLst/>
          </a:prstGeom>
          <a:noFill/>
        </p:spPr>
        <p:txBody>
          <a:bodyPr wrap="square">
            <a:spAutoFit/>
          </a:bodyPr>
          <a:lstStyle/>
          <a:p>
            <a:pPr marL="233045" indent="-220345">
              <a:lnSpc>
                <a:spcPct val="100000"/>
              </a:lnSpc>
              <a:spcBef>
                <a:spcPts val="195"/>
              </a:spcBef>
              <a:buFont typeface="Symbol"/>
              <a:buChar char=""/>
              <a:tabLst>
                <a:tab pos="233045" algn="l"/>
              </a:tabLst>
            </a:pPr>
            <a:r>
              <a:rPr lang="de-DE" sz="1800" dirty="0">
                <a:cs typeface="Calibri"/>
              </a:rPr>
              <a:t>„Spielbetrieb“ und</a:t>
            </a:r>
            <a:r>
              <a:rPr lang="de-DE" sz="1800" spc="10" dirty="0">
                <a:cs typeface="Calibri"/>
              </a:rPr>
              <a:t> </a:t>
            </a:r>
            <a:r>
              <a:rPr lang="de-DE" sz="1800" spc="-10" dirty="0">
                <a:cs typeface="Calibri"/>
              </a:rPr>
              <a:t>„Vereinsbeobachtung“</a:t>
            </a:r>
            <a:r>
              <a:rPr lang="de-DE" sz="1800" spc="20" dirty="0">
                <a:cs typeface="Calibri"/>
              </a:rPr>
              <a:t> </a:t>
            </a:r>
            <a:r>
              <a:rPr lang="de-DE" sz="1800" spc="-10" dirty="0">
                <a:cs typeface="Calibri"/>
              </a:rPr>
              <a:t>wählen</a:t>
            </a:r>
            <a:endParaRPr lang="de-DE" sz="1800" dirty="0">
              <a:cs typeface="Calibri"/>
            </a:endParaRPr>
          </a:p>
          <a:p>
            <a:pPr marL="233045" indent="-220345">
              <a:lnSpc>
                <a:spcPct val="100000"/>
              </a:lnSpc>
              <a:spcBef>
                <a:spcPts val="95"/>
              </a:spcBef>
              <a:buFont typeface="Symbol"/>
              <a:buChar char=""/>
              <a:tabLst>
                <a:tab pos="233045" algn="l"/>
              </a:tabLst>
            </a:pPr>
            <a:r>
              <a:rPr lang="de-DE" sz="1800" dirty="0">
                <a:cs typeface="Calibri"/>
              </a:rPr>
              <a:t>ggf.</a:t>
            </a:r>
            <a:r>
              <a:rPr lang="de-DE" sz="1800" spc="-30" dirty="0">
                <a:cs typeface="Calibri"/>
              </a:rPr>
              <a:t> </a:t>
            </a:r>
            <a:r>
              <a:rPr lang="de-DE" sz="1800" dirty="0">
                <a:cs typeface="Calibri"/>
              </a:rPr>
              <a:t>Zeitraum</a:t>
            </a:r>
            <a:r>
              <a:rPr lang="de-DE" sz="1800" spc="-35" dirty="0">
                <a:cs typeface="Calibri"/>
              </a:rPr>
              <a:t> </a:t>
            </a:r>
            <a:r>
              <a:rPr lang="de-DE" sz="1800" dirty="0">
                <a:cs typeface="Calibri"/>
              </a:rPr>
              <a:t>eingrenzen</a:t>
            </a:r>
            <a:r>
              <a:rPr lang="de-DE" sz="1800" spc="-30" dirty="0">
                <a:cs typeface="Calibri"/>
              </a:rPr>
              <a:t> </a:t>
            </a:r>
            <a:r>
              <a:rPr lang="de-DE" sz="1800" dirty="0">
                <a:cs typeface="Calibri"/>
              </a:rPr>
              <a:t>und</a:t>
            </a:r>
            <a:r>
              <a:rPr lang="de-DE" sz="1800" spc="-20" dirty="0">
                <a:cs typeface="Calibri"/>
              </a:rPr>
              <a:t> </a:t>
            </a:r>
            <a:r>
              <a:rPr lang="de-DE" sz="1800" spc="-10" dirty="0">
                <a:cs typeface="Calibri"/>
              </a:rPr>
              <a:t>„Suchen“</a:t>
            </a:r>
            <a:endParaRPr lang="de-DE" sz="1800" dirty="0">
              <a:cs typeface="Calibri"/>
            </a:endParaRPr>
          </a:p>
        </p:txBody>
      </p:sp>
    </p:spTree>
    <p:extLst>
      <p:ext uri="{BB962C8B-B14F-4D97-AF65-F5344CB8AC3E}">
        <p14:creationId xmlns:p14="http://schemas.microsoft.com/office/powerpoint/2010/main" val="195418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4">
            <a:extLst>
              <a:ext uri="{FF2B5EF4-FFF2-40B4-BE49-F238E27FC236}">
                <a16:creationId xmlns:a16="http://schemas.microsoft.com/office/drawing/2014/main" id="{1C7FF3B2-FAB6-EE39-8008-AAFECC688108}"/>
              </a:ext>
            </a:extLst>
          </p:cNvPr>
          <p:cNvSpPr>
            <a:spLocks noGrp="1"/>
          </p:cNvSpPr>
          <p:nvPr>
            <p:ph type="sldNum" sz="quarter" idx="4294967295"/>
          </p:nvPr>
        </p:nvSpPr>
        <p:spPr>
          <a:xfrm rot="16200000">
            <a:off x="261662" y="5962170"/>
            <a:ext cx="451265" cy="293472"/>
          </a:xfrm>
          <a:prstGeom prst="rect">
            <a:avLst/>
          </a:prstGeom>
        </p:spPr>
        <p:txBody>
          <a:bodyPr/>
          <a:lstStyle/>
          <a:p>
            <a:fld id="{A586562E-0972-4C14-9F09-89E17ADBCADE}" type="slidenum">
              <a:rPr lang="de-DE" sz="1100" b="1" smtClean="0">
                <a:solidFill>
                  <a:srgbClr val="00925B"/>
                </a:solidFill>
                <a:latin typeface="Century Gothic" panose="020B0502020202020204" pitchFamily="34" charset="0"/>
              </a:rPr>
              <a:t>11</a:t>
            </a:fld>
            <a:endParaRPr lang="de-DE" sz="1050" b="1" dirty="0">
              <a:solidFill>
                <a:srgbClr val="00925B"/>
              </a:solidFill>
              <a:latin typeface="Century Gothic" panose="020B0502020202020204" pitchFamily="34" charset="0"/>
            </a:endParaRPr>
          </a:p>
        </p:txBody>
      </p:sp>
      <p:sp>
        <p:nvSpPr>
          <p:cNvPr id="7" name="Fußzeilenplatzhalter 16">
            <a:extLst>
              <a:ext uri="{FF2B5EF4-FFF2-40B4-BE49-F238E27FC236}">
                <a16:creationId xmlns:a16="http://schemas.microsoft.com/office/drawing/2014/main" id="{A93CDFA7-C80B-4B2D-3E8C-F9A1A948C139}"/>
              </a:ext>
            </a:extLst>
          </p:cNvPr>
          <p:cNvSpPr>
            <a:spLocks noGrp="1"/>
          </p:cNvSpPr>
          <p:nvPr>
            <p:ph type="ftr" sz="quarter" idx="4294967295"/>
          </p:nvPr>
        </p:nvSpPr>
        <p:spPr>
          <a:xfrm rot="16200000">
            <a:off x="-1567755" y="2897607"/>
            <a:ext cx="4114800" cy="293471"/>
          </a:xfrm>
          <a:prstGeom prst="rect">
            <a:avLst/>
          </a:prstGeom>
        </p:spPr>
        <p:txBody>
          <a:bodyPr/>
          <a:lstStyle/>
          <a:p>
            <a:r>
              <a:rPr lang="de-DE" sz="1100" b="1" dirty="0">
                <a:solidFill>
                  <a:srgbClr val="00925B"/>
                </a:solidFill>
                <a:latin typeface="Century Gothic" panose="020B0502020202020204" pitchFamily="34" charset="0"/>
              </a:rPr>
              <a:t>Vereinsbeobachtungsschulung</a:t>
            </a:r>
          </a:p>
        </p:txBody>
      </p:sp>
      <p:sp>
        <p:nvSpPr>
          <p:cNvPr id="17" name="Textfeld 16">
            <a:extLst>
              <a:ext uri="{FF2B5EF4-FFF2-40B4-BE49-F238E27FC236}">
                <a16:creationId xmlns:a16="http://schemas.microsoft.com/office/drawing/2014/main" id="{EA402905-F594-19AF-8C53-9EBD10D63ADC}"/>
              </a:ext>
            </a:extLst>
          </p:cNvPr>
          <p:cNvSpPr txBox="1"/>
          <p:nvPr/>
        </p:nvSpPr>
        <p:spPr>
          <a:xfrm>
            <a:off x="1237129" y="134470"/>
            <a:ext cx="1818044" cy="369332"/>
          </a:xfrm>
          <a:prstGeom prst="rect">
            <a:avLst/>
          </a:prstGeom>
          <a:noFill/>
        </p:spPr>
        <p:txBody>
          <a:bodyPr wrap="square" rtlCol="0">
            <a:spAutoFit/>
          </a:bodyPr>
          <a:lstStyle/>
          <a:p>
            <a:r>
              <a:rPr lang="de-DE" b="1" dirty="0"/>
              <a:t>Allgemeines</a:t>
            </a:r>
          </a:p>
        </p:txBody>
      </p:sp>
      <p:sp>
        <p:nvSpPr>
          <p:cNvPr id="18" name="Textfeld 17">
            <a:extLst>
              <a:ext uri="{FF2B5EF4-FFF2-40B4-BE49-F238E27FC236}">
                <a16:creationId xmlns:a16="http://schemas.microsoft.com/office/drawing/2014/main" id="{72671350-3CAD-ABE1-286D-2E3D216E30B9}"/>
              </a:ext>
            </a:extLst>
          </p:cNvPr>
          <p:cNvSpPr txBox="1"/>
          <p:nvPr/>
        </p:nvSpPr>
        <p:spPr>
          <a:xfrm>
            <a:off x="4120178" y="132684"/>
            <a:ext cx="3896358" cy="369332"/>
          </a:xfrm>
          <a:prstGeom prst="rect">
            <a:avLst/>
          </a:prstGeom>
          <a:noFill/>
        </p:spPr>
        <p:txBody>
          <a:bodyPr wrap="square" rtlCol="0">
            <a:spAutoFit/>
          </a:bodyPr>
          <a:lstStyle/>
          <a:p>
            <a:r>
              <a:rPr lang="de-DE" b="1" dirty="0"/>
              <a:t>Anleitung Vereinsbeobachtung 3</a:t>
            </a:r>
          </a:p>
        </p:txBody>
      </p:sp>
      <p:pic>
        <p:nvPicPr>
          <p:cNvPr id="3" name="Grafik 2">
            <a:extLst>
              <a:ext uri="{FF2B5EF4-FFF2-40B4-BE49-F238E27FC236}">
                <a16:creationId xmlns:a16="http://schemas.microsoft.com/office/drawing/2014/main" id="{075B4CBF-768F-2B5D-99F2-2C4319D5E32B}"/>
              </a:ext>
            </a:extLst>
          </p:cNvPr>
          <p:cNvPicPr>
            <a:picLocks noChangeAspect="1"/>
          </p:cNvPicPr>
          <p:nvPr/>
        </p:nvPicPr>
        <p:blipFill>
          <a:blip r:embed="rId3"/>
          <a:stretch>
            <a:fillRect/>
          </a:stretch>
        </p:blipFill>
        <p:spPr>
          <a:xfrm>
            <a:off x="1071047" y="1290100"/>
            <a:ext cx="7917593" cy="3250681"/>
          </a:xfrm>
          <a:prstGeom prst="rect">
            <a:avLst/>
          </a:prstGeom>
        </p:spPr>
      </p:pic>
      <p:sp>
        <p:nvSpPr>
          <p:cNvPr id="5" name="Textfeld 4">
            <a:extLst>
              <a:ext uri="{FF2B5EF4-FFF2-40B4-BE49-F238E27FC236}">
                <a16:creationId xmlns:a16="http://schemas.microsoft.com/office/drawing/2014/main" id="{DDBF8FC1-4A07-AE73-2C59-56ED1FDCC33A}"/>
              </a:ext>
            </a:extLst>
          </p:cNvPr>
          <p:cNvSpPr txBox="1"/>
          <p:nvPr/>
        </p:nvSpPr>
        <p:spPr>
          <a:xfrm>
            <a:off x="957679" y="4732411"/>
            <a:ext cx="10858500" cy="369332"/>
          </a:xfrm>
          <a:prstGeom prst="rect">
            <a:avLst/>
          </a:prstGeom>
          <a:noFill/>
        </p:spPr>
        <p:txBody>
          <a:bodyPr wrap="square">
            <a:spAutoFit/>
          </a:bodyPr>
          <a:lstStyle/>
          <a:p>
            <a:pPr marL="233045" indent="-220345">
              <a:lnSpc>
                <a:spcPct val="100000"/>
              </a:lnSpc>
              <a:spcBef>
                <a:spcPts val="100"/>
              </a:spcBef>
              <a:buFont typeface="Symbol"/>
              <a:buChar char=""/>
              <a:tabLst>
                <a:tab pos="233045" algn="l"/>
              </a:tabLst>
            </a:pPr>
            <a:r>
              <a:rPr lang="de-DE" sz="1800" dirty="0">
                <a:cs typeface="Calibri"/>
              </a:rPr>
              <a:t>bei</a:t>
            </a:r>
            <a:r>
              <a:rPr lang="de-DE" sz="1800" spc="-35" dirty="0">
                <a:cs typeface="Calibri"/>
              </a:rPr>
              <a:t> </a:t>
            </a:r>
            <a:r>
              <a:rPr lang="de-DE" sz="1800" dirty="0">
                <a:cs typeface="Calibri"/>
              </a:rPr>
              <a:t>der</a:t>
            </a:r>
            <a:r>
              <a:rPr lang="de-DE" sz="1800" spc="-20" dirty="0">
                <a:cs typeface="Calibri"/>
              </a:rPr>
              <a:t> </a:t>
            </a:r>
            <a:r>
              <a:rPr lang="de-DE" sz="1800" dirty="0">
                <a:cs typeface="Calibri"/>
              </a:rPr>
              <a:t>gespielten</a:t>
            </a:r>
            <a:r>
              <a:rPr lang="de-DE" sz="1800" spc="-35" dirty="0">
                <a:cs typeface="Calibri"/>
              </a:rPr>
              <a:t> </a:t>
            </a:r>
            <a:r>
              <a:rPr lang="de-DE" sz="1800" dirty="0">
                <a:cs typeface="Calibri"/>
              </a:rPr>
              <a:t>Begegnung</a:t>
            </a:r>
            <a:r>
              <a:rPr lang="de-DE" sz="1800" spc="-35" dirty="0">
                <a:cs typeface="Calibri"/>
              </a:rPr>
              <a:t> </a:t>
            </a:r>
            <a:r>
              <a:rPr lang="de-DE" sz="1800" dirty="0">
                <a:cs typeface="Calibri"/>
              </a:rPr>
              <a:t>„</a:t>
            </a:r>
            <a:r>
              <a:rPr lang="de-DE" sz="1800" dirty="0">
                <a:solidFill>
                  <a:srgbClr val="FF0000"/>
                </a:solidFill>
                <a:cs typeface="Calibri"/>
              </a:rPr>
              <a:t>erfassen</a:t>
            </a:r>
            <a:r>
              <a:rPr lang="de-DE" sz="1800" dirty="0">
                <a:cs typeface="Calibri"/>
              </a:rPr>
              <a:t>“</a:t>
            </a:r>
            <a:r>
              <a:rPr lang="de-DE" sz="1800" spc="-35" dirty="0">
                <a:cs typeface="Calibri"/>
              </a:rPr>
              <a:t> </a:t>
            </a:r>
            <a:r>
              <a:rPr lang="de-DE" sz="1800" spc="-10" dirty="0">
                <a:cs typeface="Calibri"/>
              </a:rPr>
              <a:t>wählen</a:t>
            </a:r>
            <a:endParaRPr lang="de-DE" sz="1800" dirty="0">
              <a:cs typeface="Calibri"/>
            </a:endParaRPr>
          </a:p>
        </p:txBody>
      </p:sp>
    </p:spTree>
    <p:extLst>
      <p:ext uri="{BB962C8B-B14F-4D97-AF65-F5344CB8AC3E}">
        <p14:creationId xmlns:p14="http://schemas.microsoft.com/office/powerpoint/2010/main" val="207528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4">
            <a:extLst>
              <a:ext uri="{FF2B5EF4-FFF2-40B4-BE49-F238E27FC236}">
                <a16:creationId xmlns:a16="http://schemas.microsoft.com/office/drawing/2014/main" id="{1C7FF3B2-FAB6-EE39-8008-AAFECC688108}"/>
              </a:ext>
            </a:extLst>
          </p:cNvPr>
          <p:cNvSpPr>
            <a:spLocks noGrp="1"/>
          </p:cNvSpPr>
          <p:nvPr>
            <p:ph type="sldNum" sz="quarter" idx="4294967295"/>
          </p:nvPr>
        </p:nvSpPr>
        <p:spPr>
          <a:xfrm rot="16200000">
            <a:off x="261662" y="5962170"/>
            <a:ext cx="451265" cy="293472"/>
          </a:xfrm>
          <a:prstGeom prst="rect">
            <a:avLst/>
          </a:prstGeom>
        </p:spPr>
        <p:txBody>
          <a:bodyPr/>
          <a:lstStyle/>
          <a:p>
            <a:fld id="{A586562E-0972-4C14-9F09-89E17ADBCADE}" type="slidenum">
              <a:rPr lang="de-DE" sz="1100" b="1" smtClean="0">
                <a:solidFill>
                  <a:srgbClr val="00925B"/>
                </a:solidFill>
                <a:latin typeface="Century Gothic" panose="020B0502020202020204" pitchFamily="34" charset="0"/>
              </a:rPr>
              <a:t>12</a:t>
            </a:fld>
            <a:endParaRPr lang="de-DE" sz="1050" b="1" dirty="0">
              <a:solidFill>
                <a:srgbClr val="00925B"/>
              </a:solidFill>
              <a:latin typeface="Century Gothic" panose="020B0502020202020204" pitchFamily="34" charset="0"/>
            </a:endParaRPr>
          </a:p>
        </p:txBody>
      </p:sp>
      <p:sp>
        <p:nvSpPr>
          <p:cNvPr id="7" name="Fußzeilenplatzhalter 16">
            <a:extLst>
              <a:ext uri="{FF2B5EF4-FFF2-40B4-BE49-F238E27FC236}">
                <a16:creationId xmlns:a16="http://schemas.microsoft.com/office/drawing/2014/main" id="{A93CDFA7-C80B-4B2D-3E8C-F9A1A948C139}"/>
              </a:ext>
            </a:extLst>
          </p:cNvPr>
          <p:cNvSpPr>
            <a:spLocks noGrp="1"/>
          </p:cNvSpPr>
          <p:nvPr>
            <p:ph type="ftr" sz="quarter" idx="4294967295"/>
          </p:nvPr>
        </p:nvSpPr>
        <p:spPr>
          <a:xfrm rot="16200000">
            <a:off x="-1567755" y="2897607"/>
            <a:ext cx="4114800" cy="293471"/>
          </a:xfrm>
          <a:prstGeom prst="rect">
            <a:avLst/>
          </a:prstGeom>
        </p:spPr>
        <p:txBody>
          <a:bodyPr/>
          <a:lstStyle/>
          <a:p>
            <a:r>
              <a:rPr lang="de-DE" sz="1100" b="1" dirty="0">
                <a:solidFill>
                  <a:srgbClr val="00925B"/>
                </a:solidFill>
                <a:latin typeface="Century Gothic" panose="020B0502020202020204" pitchFamily="34" charset="0"/>
              </a:rPr>
              <a:t>Vereinsbeobachtungsschulung</a:t>
            </a:r>
          </a:p>
        </p:txBody>
      </p:sp>
      <p:sp>
        <p:nvSpPr>
          <p:cNvPr id="17" name="Textfeld 16">
            <a:extLst>
              <a:ext uri="{FF2B5EF4-FFF2-40B4-BE49-F238E27FC236}">
                <a16:creationId xmlns:a16="http://schemas.microsoft.com/office/drawing/2014/main" id="{EA402905-F594-19AF-8C53-9EBD10D63ADC}"/>
              </a:ext>
            </a:extLst>
          </p:cNvPr>
          <p:cNvSpPr txBox="1"/>
          <p:nvPr/>
        </p:nvSpPr>
        <p:spPr>
          <a:xfrm>
            <a:off x="1237129" y="134470"/>
            <a:ext cx="1818044" cy="369332"/>
          </a:xfrm>
          <a:prstGeom prst="rect">
            <a:avLst/>
          </a:prstGeom>
          <a:noFill/>
        </p:spPr>
        <p:txBody>
          <a:bodyPr wrap="square" rtlCol="0">
            <a:spAutoFit/>
          </a:bodyPr>
          <a:lstStyle/>
          <a:p>
            <a:r>
              <a:rPr lang="de-DE" b="1" dirty="0"/>
              <a:t>Allgemeines</a:t>
            </a:r>
          </a:p>
        </p:txBody>
      </p:sp>
      <p:sp>
        <p:nvSpPr>
          <p:cNvPr id="18" name="Textfeld 17">
            <a:extLst>
              <a:ext uri="{FF2B5EF4-FFF2-40B4-BE49-F238E27FC236}">
                <a16:creationId xmlns:a16="http://schemas.microsoft.com/office/drawing/2014/main" id="{72671350-3CAD-ABE1-286D-2E3D216E30B9}"/>
              </a:ext>
            </a:extLst>
          </p:cNvPr>
          <p:cNvSpPr txBox="1"/>
          <p:nvPr/>
        </p:nvSpPr>
        <p:spPr>
          <a:xfrm>
            <a:off x="4120178" y="132684"/>
            <a:ext cx="3896358" cy="369332"/>
          </a:xfrm>
          <a:prstGeom prst="rect">
            <a:avLst/>
          </a:prstGeom>
          <a:noFill/>
        </p:spPr>
        <p:txBody>
          <a:bodyPr wrap="square" rtlCol="0">
            <a:spAutoFit/>
          </a:bodyPr>
          <a:lstStyle/>
          <a:p>
            <a:r>
              <a:rPr lang="de-DE" b="1" dirty="0"/>
              <a:t>Anleitung Vereinsbeobachtung 4</a:t>
            </a:r>
          </a:p>
        </p:txBody>
      </p:sp>
      <p:pic>
        <p:nvPicPr>
          <p:cNvPr id="3" name="Grafik 2">
            <a:extLst>
              <a:ext uri="{FF2B5EF4-FFF2-40B4-BE49-F238E27FC236}">
                <a16:creationId xmlns:a16="http://schemas.microsoft.com/office/drawing/2014/main" id="{A3DCAB25-8809-7CAB-CA4F-AC33A56A3EA7}"/>
              </a:ext>
            </a:extLst>
          </p:cNvPr>
          <p:cNvPicPr>
            <a:picLocks noChangeAspect="1"/>
          </p:cNvPicPr>
          <p:nvPr/>
        </p:nvPicPr>
        <p:blipFill>
          <a:blip r:embed="rId3"/>
          <a:stretch>
            <a:fillRect/>
          </a:stretch>
        </p:blipFill>
        <p:spPr>
          <a:xfrm>
            <a:off x="1071259" y="1273711"/>
            <a:ext cx="5853323" cy="4738747"/>
          </a:xfrm>
          <a:prstGeom prst="rect">
            <a:avLst/>
          </a:prstGeom>
        </p:spPr>
      </p:pic>
      <p:sp>
        <p:nvSpPr>
          <p:cNvPr id="4" name="object 5">
            <a:extLst>
              <a:ext uri="{FF2B5EF4-FFF2-40B4-BE49-F238E27FC236}">
                <a16:creationId xmlns:a16="http://schemas.microsoft.com/office/drawing/2014/main" id="{B5E08866-5658-4812-0BFB-BF70C4F33AC0}"/>
              </a:ext>
            </a:extLst>
          </p:cNvPr>
          <p:cNvSpPr txBox="1"/>
          <p:nvPr/>
        </p:nvSpPr>
        <p:spPr>
          <a:xfrm>
            <a:off x="1071260" y="6061234"/>
            <a:ext cx="10740480" cy="289823"/>
          </a:xfrm>
          <a:prstGeom prst="rect">
            <a:avLst/>
          </a:prstGeom>
        </p:spPr>
        <p:txBody>
          <a:bodyPr vert="horz" wrap="square" lIns="0" tIns="12700" rIns="0" bIns="0" rtlCol="0">
            <a:spAutoFit/>
          </a:bodyPr>
          <a:lstStyle/>
          <a:p>
            <a:pPr marL="233045" indent="-220345">
              <a:lnSpc>
                <a:spcPct val="100000"/>
              </a:lnSpc>
              <a:spcBef>
                <a:spcPts val="100"/>
              </a:spcBef>
              <a:buFont typeface="Symbol"/>
              <a:buChar char=""/>
              <a:tabLst>
                <a:tab pos="233045" algn="l"/>
              </a:tabLst>
            </a:pPr>
            <a:r>
              <a:rPr dirty="0">
                <a:cs typeface="Calibri"/>
              </a:rPr>
              <a:t>die </a:t>
            </a:r>
            <a:r>
              <a:rPr spc="-10" dirty="0">
                <a:cs typeface="Calibri"/>
              </a:rPr>
              <a:t>entsprechende</a:t>
            </a:r>
            <a:r>
              <a:rPr spc="5" dirty="0">
                <a:cs typeface="Calibri"/>
              </a:rPr>
              <a:t> </a:t>
            </a:r>
            <a:r>
              <a:rPr dirty="0">
                <a:cs typeface="Calibri"/>
              </a:rPr>
              <a:t>Bewertung</a:t>
            </a:r>
            <a:r>
              <a:rPr spc="-5" dirty="0">
                <a:cs typeface="Calibri"/>
              </a:rPr>
              <a:t> </a:t>
            </a:r>
            <a:r>
              <a:rPr spc="-10" dirty="0">
                <a:cs typeface="Calibri"/>
              </a:rPr>
              <a:t>eingeben</a:t>
            </a:r>
            <a:endParaRPr dirty="0">
              <a:cs typeface="Calibri"/>
            </a:endParaRPr>
          </a:p>
        </p:txBody>
      </p:sp>
    </p:spTree>
    <p:extLst>
      <p:ext uri="{BB962C8B-B14F-4D97-AF65-F5344CB8AC3E}">
        <p14:creationId xmlns:p14="http://schemas.microsoft.com/office/powerpoint/2010/main" val="167943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4">
            <a:extLst>
              <a:ext uri="{FF2B5EF4-FFF2-40B4-BE49-F238E27FC236}">
                <a16:creationId xmlns:a16="http://schemas.microsoft.com/office/drawing/2014/main" id="{1C7FF3B2-FAB6-EE39-8008-AAFECC688108}"/>
              </a:ext>
            </a:extLst>
          </p:cNvPr>
          <p:cNvSpPr>
            <a:spLocks noGrp="1"/>
          </p:cNvSpPr>
          <p:nvPr>
            <p:ph type="sldNum" sz="quarter" idx="4294967295"/>
          </p:nvPr>
        </p:nvSpPr>
        <p:spPr>
          <a:xfrm rot="16200000">
            <a:off x="261662" y="5962170"/>
            <a:ext cx="451265" cy="293472"/>
          </a:xfrm>
          <a:prstGeom prst="rect">
            <a:avLst/>
          </a:prstGeom>
        </p:spPr>
        <p:txBody>
          <a:bodyPr/>
          <a:lstStyle/>
          <a:p>
            <a:fld id="{A586562E-0972-4C14-9F09-89E17ADBCADE}" type="slidenum">
              <a:rPr lang="de-DE" sz="1100" b="1" smtClean="0">
                <a:solidFill>
                  <a:srgbClr val="00925B"/>
                </a:solidFill>
                <a:latin typeface="Century Gothic" panose="020B0502020202020204" pitchFamily="34" charset="0"/>
              </a:rPr>
              <a:t>13</a:t>
            </a:fld>
            <a:endParaRPr lang="de-DE" sz="1050" b="1" dirty="0">
              <a:solidFill>
                <a:srgbClr val="00925B"/>
              </a:solidFill>
              <a:latin typeface="Century Gothic" panose="020B0502020202020204" pitchFamily="34" charset="0"/>
            </a:endParaRPr>
          </a:p>
        </p:txBody>
      </p:sp>
      <p:sp>
        <p:nvSpPr>
          <p:cNvPr id="7" name="Fußzeilenplatzhalter 16">
            <a:extLst>
              <a:ext uri="{FF2B5EF4-FFF2-40B4-BE49-F238E27FC236}">
                <a16:creationId xmlns:a16="http://schemas.microsoft.com/office/drawing/2014/main" id="{A93CDFA7-C80B-4B2D-3E8C-F9A1A948C139}"/>
              </a:ext>
            </a:extLst>
          </p:cNvPr>
          <p:cNvSpPr>
            <a:spLocks noGrp="1"/>
          </p:cNvSpPr>
          <p:nvPr>
            <p:ph type="ftr" sz="quarter" idx="4294967295"/>
          </p:nvPr>
        </p:nvSpPr>
        <p:spPr>
          <a:xfrm rot="16200000">
            <a:off x="-1567755" y="2897607"/>
            <a:ext cx="4114800" cy="293471"/>
          </a:xfrm>
          <a:prstGeom prst="rect">
            <a:avLst/>
          </a:prstGeom>
        </p:spPr>
        <p:txBody>
          <a:bodyPr/>
          <a:lstStyle/>
          <a:p>
            <a:r>
              <a:rPr lang="de-DE" sz="1100" b="1" dirty="0">
                <a:solidFill>
                  <a:srgbClr val="00925B"/>
                </a:solidFill>
                <a:latin typeface="Century Gothic" panose="020B0502020202020204" pitchFamily="34" charset="0"/>
              </a:rPr>
              <a:t>Vereinsbeobachtungsschulung</a:t>
            </a:r>
          </a:p>
        </p:txBody>
      </p:sp>
      <p:sp>
        <p:nvSpPr>
          <p:cNvPr id="17" name="Textfeld 16">
            <a:extLst>
              <a:ext uri="{FF2B5EF4-FFF2-40B4-BE49-F238E27FC236}">
                <a16:creationId xmlns:a16="http://schemas.microsoft.com/office/drawing/2014/main" id="{EA402905-F594-19AF-8C53-9EBD10D63ADC}"/>
              </a:ext>
            </a:extLst>
          </p:cNvPr>
          <p:cNvSpPr txBox="1"/>
          <p:nvPr/>
        </p:nvSpPr>
        <p:spPr>
          <a:xfrm>
            <a:off x="1237129" y="134470"/>
            <a:ext cx="1818044" cy="369332"/>
          </a:xfrm>
          <a:prstGeom prst="rect">
            <a:avLst/>
          </a:prstGeom>
          <a:noFill/>
        </p:spPr>
        <p:txBody>
          <a:bodyPr wrap="square" rtlCol="0">
            <a:spAutoFit/>
          </a:bodyPr>
          <a:lstStyle/>
          <a:p>
            <a:r>
              <a:rPr lang="de-DE" b="1" dirty="0"/>
              <a:t>Allgemeines</a:t>
            </a:r>
          </a:p>
        </p:txBody>
      </p:sp>
      <p:sp>
        <p:nvSpPr>
          <p:cNvPr id="18" name="Textfeld 17">
            <a:extLst>
              <a:ext uri="{FF2B5EF4-FFF2-40B4-BE49-F238E27FC236}">
                <a16:creationId xmlns:a16="http://schemas.microsoft.com/office/drawing/2014/main" id="{72671350-3CAD-ABE1-286D-2E3D216E30B9}"/>
              </a:ext>
            </a:extLst>
          </p:cNvPr>
          <p:cNvSpPr txBox="1"/>
          <p:nvPr/>
        </p:nvSpPr>
        <p:spPr>
          <a:xfrm>
            <a:off x="4120178" y="132684"/>
            <a:ext cx="3896358" cy="369332"/>
          </a:xfrm>
          <a:prstGeom prst="rect">
            <a:avLst/>
          </a:prstGeom>
          <a:noFill/>
        </p:spPr>
        <p:txBody>
          <a:bodyPr wrap="square" rtlCol="0">
            <a:spAutoFit/>
          </a:bodyPr>
          <a:lstStyle/>
          <a:p>
            <a:r>
              <a:rPr lang="de-DE" b="1" dirty="0"/>
              <a:t>Anleitung Vereinsbeobachtung 5</a:t>
            </a:r>
          </a:p>
        </p:txBody>
      </p:sp>
      <p:pic>
        <p:nvPicPr>
          <p:cNvPr id="3" name="Grafik 2">
            <a:extLst>
              <a:ext uri="{FF2B5EF4-FFF2-40B4-BE49-F238E27FC236}">
                <a16:creationId xmlns:a16="http://schemas.microsoft.com/office/drawing/2014/main" id="{5EA99461-53C6-35D1-F42D-7A5AD7B04D20}"/>
              </a:ext>
            </a:extLst>
          </p:cNvPr>
          <p:cNvPicPr>
            <a:picLocks noChangeAspect="1"/>
          </p:cNvPicPr>
          <p:nvPr/>
        </p:nvPicPr>
        <p:blipFill>
          <a:blip r:embed="rId3"/>
          <a:stretch>
            <a:fillRect/>
          </a:stretch>
        </p:blipFill>
        <p:spPr>
          <a:xfrm>
            <a:off x="1054171" y="1295499"/>
            <a:ext cx="5041829" cy="1816765"/>
          </a:xfrm>
          <a:prstGeom prst="rect">
            <a:avLst/>
          </a:prstGeom>
        </p:spPr>
      </p:pic>
      <p:pic>
        <p:nvPicPr>
          <p:cNvPr id="5" name="Grafik 4">
            <a:extLst>
              <a:ext uri="{FF2B5EF4-FFF2-40B4-BE49-F238E27FC236}">
                <a16:creationId xmlns:a16="http://schemas.microsoft.com/office/drawing/2014/main" id="{8CBC1128-B1B0-4AD1-AAD5-A45424D2D4FB}"/>
              </a:ext>
            </a:extLst>
          </p:cNvPr>
          <p:cNvPicPr>
            <a:picLocks noChangeAspect="1"/>
          </p:cNvPicPr>
          <p:nvPr/>
        </p:nvPicPr>
        <p:blipFill>
          <a:blip r:embed="rId4"/>
          <a:stretch>
            <a:fillRect/>
          </a:stretch>
        </p:blipFill>
        <p:spPr>
          <a:xfrm>
            <a:off x="1054171" y="3591101"/>
            <a:ext cx="3048264" cy="2743438"/>
          </a:xfrm>
          <a:prstGeom prst="rect">
            <a:avLst/>
          </a:prstGeom>
        </p:spPr>
      </p:pic>
      <p:sp>
        <p:nvSpPr>
          <p:cNvPr id="8" name="Textfeld 7">
            <a:extLst>
              <a:ext uri="{FF2B5EF4-FFF2-40B4-BE49-F238E27FC236}">
                <a16:creationId xmlns:a16="http://schemas.microsoft.com/office/drawing/2014/main" id="{95BA2D33-382B-77AF-27AD-DEC773197771}"/>
              </a:ext>
            </a:extLst>
          </p:cNvPr>
          <p:cNvSpPr txBox="1"/>
          <p:nvPr/>
        </p:nvSpPr>
        <p:spPr>
          <a:xfrm>
            <a:off x="4520225" y="3745737"/>
            <a:ext cx="6096740" cy="1225977"/>
          </a:xfrm>
          <a:prstGeom prst="rect">
            <a:avLst/>
          </a:prstGeom>
          <a:noFill/>
        </p:spPr>
        <p:txBody>
          <a:bodyPr wrap="square">
            <a:spAutoFit/>
          </a:bodyPr>
          <a:lstStyle/>
          <a:p>
            <a:pPr marL="233045" indent="-220345">
              <a:lnSpc>
                <a:spcPct val="100000"/>
              </a:lnSpc>
              <a:spcBef>
                <a:spcPts val="180"/>
              </a:spcBef>
              <a:buFont typeface="Symbol"/>
              <a:buChar char=""/>
              <a:tabLst>
                <a:tab pos="233045" algn="l"/>
              </a:tabLst>
            </a:pPr>
            <a:r>
              <a:rPr lang="de-DE" sz="1800" dirty="0">
                <a:cs typeface="Calibri"/>
              </a:rPr>
              <a:t>fehlen</a:t>
            </a:r>
            <a:r>
              <a:rPr lang="de-DE" sz="1800" spc="-25" dirty="0">
                <a:cs typeface="Calibri"/>
              </a:rPr>
              <a:t> </a:t>
            </a:r>
            <a:r>
              <a:rPr lang="de-DE" sz="1800" dirty="0">
                <a:cs typeface="Calibri"/>
              </a:rPr>
              <a:t>Eingaben,</a:t>
            </a:r>
            <a:r>
              <a:rPr lang="de-DE" sz="1800" spc="-35" dirty="0">
                <a:cs typeface="Calibri"/>
              </a:rPr>
              <a:t> </a:t>
            </a:r>
            <a:r>
              <a:rPr lang="de-DE" sz="1800" dirty="0">
                <a:cs typeface="Calibri"/>
              </a:rPr>
              <a:t>erfolgt</a:t>
            </a:r>
            <a:r>
              <a:rPr lang="de-DE" sz="1800" spc="-40" dirty="0">
                <a:cs typeface="Calibri"/>
              </a:rPr>
              <a:t> </a:t>
            </a:r>
            <a:r>
              <a:rPr lang="de-DE" sz="1800" dirty="0">
                <a:cs typeface="Calibri"/>
              </a:rPr>
              <a:t>eine</a:t>
            </a:r>
            <a:r>
              <a:rPr lang="de-DE" sz="1800" spc="-35" dirty="0">
                <a:cs typeface="Calibri"/>
              </a:rPr>
              <a:t> </a:t>
            </a:r>
            <a:r>
              <a:rPr lang="de-DE" sz="1800" dirty="0">
                <a:cs typeface="Calibri"/>
              </a:rPr>
              <a:t>entsprechende</a:t>
            </a:r>
            <a:r>
              <a:rPr lang="de-DE" sz="1800" spc="-20" dirty="0">
                <a:cs typeface="Calibri"/>
              </a:rPr>
              <a:t> </a:t>
            </a:r>
            <a:r>
              <a:rPr lang="de-DE" sz="1800" spc="-10" dirty="0">
                <a:cs typeface="Calibri"/>
              </a:rPr>
              <a:t>Fehlermeldung</a:t>
            </a:r>
            <a:endParaRPr lang="de-DE" sz="1800" dirty="0">
              <a:cs typeface="Calibri"/>
            </a:endParaRPr>
          </a:p>
          <a:p>
            <a:pPr marL="233045" indent="-220345">
              <a:lnSpc>
                <a:spcPct val="100000"/>
              </a:lnSpc>
              <a:spcBef>
                <a:spcPts val="85"/>
              </a:spcBef>
              <a:buFont typeface="Symbol"/>
              <a:buChar char=""/>
              <a:tabLst>
                <a:tab pos="233045" algn="l"/>
              </a:tabLst>
            </a:pPr>
            <a:r>
              <a:rPr lang="de-DE" sz="1800" dirty="0">
                <a:cs typeface="Calibri"/>
              </a:rPr>
              <a:t>„ok“</a:t>
            </a:r>
            <a:r>
              <a:rPr lang="de-DE" sz="1800" spc="-25" dirty="0">
                <a:cs typeface="Calibri"/>
              </a:rPr>
              <a:t> </a:t>
            </a:r>
            <a:r>
              <a:rPr lang="de-DE" sz="1800" dirty="0">
                <a:cs typeface="Calibri"/>
              </a:rPr>
              <a:t>und</a:t>
            </a:r>
            <a:r>
              <a:rPr lang="de-DE" sz="1800" spc="-25" dirty="0">
                <a:cs typeface="Calibri"/>
              </a:rPr>
              <a:t> </a:t>
            </a:r>
            <a:r>
              <a:rPr lang="de-DE" sz="1800" dirty="0">
                <a:cs typeface="Calibri"/>
              </a:rPr>
              <a:t>Angaben</a:t>
            </a:r>
            <a:r>
              <a:rPr lang="de-DE" sz="1800" spc="-35" dirty="0">
                <a:cs typeface="Calibri"/>
              </a:rPr>
              <a:t> </a:t>
            </a:r>
            <a:r>
              <a:rPr lang="de-DE" sz="1800" spc="-10" dirty="0">
                <a:cs typeface="Calibri"/>
              </a:rPr>
              <a:t>eingeben</a:t>
            </a:r>
            <a:endParaRPr lang="de-DE" sz="1800" dirty="0">
              <a:cs typeface="Calibri"/>
            </a:endParaRPr>
          </a:p>
          <a:p>
            <a:pPr marL="233045" indent="-220345">
              <a:lnSpc>
                <a:spcPct val="100000"/>
              </a:lnSpc>
              <a:spcBef>
                <a:spcPts val="95"/>
              </a:spcBef>
              <a:buFont typeface="Symbol"/>
              <a:buChar char=""/>
              <a:tabLst>
                <a:tab pos="233045" algn="l"/>
              </a:tabLst>
            </a:pPr>
            <a:r>
              <a:rPr lang="de-DE" sz="1800" dirty="0">
                <a:cs typeface="Calibri"/>
              </a:rPr>
              <a:t>dann</a:t>
            </a:r>
            <a:r>
              <a:rPr lang="de-DE" sz="1800" spc="-20" dirty="0">
                <a:cs typeface="Calibri"/>
              </a:rPr>
              <a:t> </a:t>
            </a:r>
            <a:r>
              <a:rPr lang="de-DE" sz="1800" dirty="0">
                <a:cs typeface="Calibri"/>
              </a:rPr>
              <a:t>wieder</a:t>
            </a:r>
            <a:r>
              <a:rPr lang="de-DE" sz="1800" spc="-15" dirty="0">
                <a:cs typeface="Calibri"/>
              </a:rPr>
              <a:t> </a:t>
            </a:r>
            <a:r>
              <a:rPr lang="de-DE" sz="1800" spc="-10" dirty="0">
                <a:cs typeface="Calibri"/>
              </a:rPr>
              <a:t>„Weiter“</a:t>
            </a:r>
            <a:endParaRPr lang="de-DE" sz="1800" dirty="0">
              <a:cs typeface="Calibri"/>
            </a:endParaRPr>
          </a:p>
        </p:txBody>
      </p:sp>
      <p:sp>
        <p:nvSpPr>
          <p:cNvPr id="10" name="Textfeld 9">
            <a:extLst>
              <a:ext uri="{FF2B5EF4-FFF2-40B4-BE49-F238E27FC236}">
                <a16:creationId xmlns:a16="http://schemas.microsoft.com/office/drawing/2014/main" id="{342C9B96-6B27-3BC7-3E06-12C7AC024AB2}"/>
              </a:ext>
            </a:extLst>
          </p:cNvPr>
          <p:cNvSpPr txBox="1"/>
          <p:nvPr/>
        </p:nvSpPr>
        <p:spPr>
          <a:xfrm>
            <a:off x="6608315" y="1939210"/>
            <a:ext cx="6096740" cy="369332"/>
          </a:xfrm>
          <a:prstGeom prst="rect">
            <a:avLst/>
          </a:prstGeom>
          <a:noFill/>
        </p:spPr>
        <p:txBody>
          <a:bodyPr wrap="square">
            <a:spAutoFit/>
          </a:bodyPr>
          <a:lstStyle/>
          <a:p>
            <a:pPr marL="233045" indent="-220345">
              <a:lnSpc>
                <a:spcPct val="100000"/>
              </a:lnSpc>
              <a:spcBef>
                <a:spcPts val="100"/>
              </a:spcBef>
              <a:buFont typeface="Symbol"/>
              <a:buChar char=""/>
              <a:tabLst>
                <a:tab pos="233045" algn="l"/>
              </a:tabLst>
            </a:pPr>
            <a:r>
              <a:rPr lang="de-DE" sz="1800" dirty="0">
                <a:cs typeface="Calibri"/>
              </a:rPr>
              <a:t>am</a:t>
            </a:r>
            <a:r>
              <a:rPr lang="de-DE" sz="1800" spc="-15" dirty="0">
                <a:cs typeface="Calibri"/>
              </a:rPr>
              <a:t> </a:t>
            </a:r>
            <a:r>
              <a:rPr lang="de-DE" sz="1800" dirty="0">
                <a:cs typeface="Calibri"/>
              </a:rPr>
              <a:t>unteren</a:t>
            </a:r>
            <a:r>
              <a:rPr lang="de-DE" sz="1800" spc="-25" dirty="0">
                <a:cs typeface="Calibri"/>
              </a:rPr>
              <a:t> </a:t>
            </a:r>
            <a:r>
              <a:rPr lang="de-DE" sz="1800" dirty="0">
                <a:cs typeface="Calibri"/>
              </a:rPr>
              <a:t>Ende</a:t>
            </a:r>
            <a:r>
              <a:rPr lang="de-DE" sz="1800" spc="-25" dirty="0">
                <a:cs typeface="Calibri"/>
              </a:rPr>
              <a:t> </a:t>
            </a:r>
            <a:r>
              <a:rPr lang="de-DE" sz="1800" dirty="0">
                <a:cs typeface="Calibri"/>
              </a:rPr>
              <a:t>der</a:t>
            </a:r>
            <a:r>
              <a:rPr lang="de-DE" sz="1800" spc="-20" dirty="0">
                <a:cs typeface="Calibri"/>
              </a:rPr>
              <a:t> </a:t>
            </a:r>
            <a:r>
              <a:rPr lang="de-DE" sz="1800" dirty="0">
                <a:cs typeface="Calibri"/>
              </a:rPr>
              <a:t>ersten</a:t>
            </a:r>
            <a:r>
              <a:rPr lang="de-DE" sz="1800" spc="-25" dirty="0">
                <a:cs typeface="Calibri"/>
              </a:rPr>
              <a:t> </a:t>
            </a:r>
            <a:r>
              <a:rPr lang="de-DE" sz="1800" dirty="0">
                <a:cs typeface="Calibri"/>
              </a:rPr>
              <a:t>Seite</a:t>
            </a:r>
            <a:r>
              <a:rPr lang="de-DE" sz="1800" spc="5" dirty="0">
                <a:cs typeface="Calibri"/>
              </a:rPr>
              <a:t> </a:t>
            </a:r>
            <a:r>
              <a:rPr lang="de-DE" sz="1800" spc="-10" dirty="0">
                <a:cs typeface="Calibri"/>
              </a:rPr>
              <a:t>„Weiter“</a:t>
            </a:r>
            <a:endParaRPr lang="de-DE" sz="1800" dirty="0">
              <a:cs typeface="Calibri"/>
            </a:endParaRPr>
          </a:p>
        </p:txBody>
      </p:sp>
    </p:spTree>
    <p:extLst>
      <p:ext uri="{BB962C8B-B14F-4D97-AF65-F5344CB8AC3E}">
        <p14:creationId xmlns:p14="http://schemas.microsoft.com/office/powerpoint/2010/main" val="5708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4">
            <a:extLst>
              <a:ext uri="{FF2B5EF4-FFF2-40B4-BE49-F238E27FC236}">
                <a16:creationId xmlns:a16="http://schemas.microsoft.com/office/drawing/2014/main" id="{1C7FF3B2-FAB6-EE39-8008-AAFECC688108}"/>
              </a:ext>
            </a:extLst>
          </p:cNvPr>
          <p:cNvSpPr>
            <a:spLocks noGrp="1"/>
          </p:cNvSpPr>
          <p:nvPr>
            <p:ph type="sldNum" sz="quarter" idx="4294967295"/>
          </p:nvPr>
        </p:nvSpPr>
        <p:spPr>
          <a:xfrm rot="16200000">
            <a:off x="261662" y="5962170"/>
            <a:ext cx="451265" cy="293472"/>
          </a:xfrm>
          <a:prstGeom prst="rect">
            <a:avLst/>
          </a:prstGeom>
        </p:spPr>
        <p:txBody>
          <a:bodyPr/>
          <a:lstStyle/>
          <a:p>
            <a:fld id="{A586562E-0972-4C14-9F09-89E17ADBCADE}" type="slidenum">
              <a:rPr lang="de-DE" sz="1100" b="1" smtClean="0">
                <a:solidFill>
                  <a:srgbClr val="00925B"/>
                </a:solidFill>
                <a:latin typeface="Century Gothic" panose="020B0502020202020204" pitchFamily="34" charset="0"/>
              </a:rPr>
              <a:t>14</a:t>
            </a:fld>
            <a:endParaRPr lang="de-DE" sz="1050" b="1" dirty="0">
              <a:solidFill>
                <a:srgbClr val="00925B"/>
              </a:solidFill>
              <a:latin typeface="Century Gothic" panose="020B0502020202020204" pitchFamily="34" charset="0"/>
            </a:endParaRPr>
          </a:p>
        </p:txBody>
      </p:sp>
      <p:sp>
        <p:nvSpPr>
          <p:cNvPr id="7" name="Fußzeilenplatzhalter 16">
            <a:extLst>
              <a:ext uri="{FF2B5EF4-FFF2-40B4-BE49-F238E27FC236}">
                <a16:creationId xmlns:a16="http://schemas.microsoft.com/office/drawing/2014/main" id="{A93CDFA7-C80B-4B2D-3E8C-F9A1A948C139}"/>
              </a:ext>
            </a:extLst>
          </p:cNvPr>
          <p:cNvSpPr>
            <a:spLocks noGrp="1"/>
          </p:cNvSpPr>
          <p:nvPr>
            <p:ph type="ftr" sz="quarter" idx="4294967295"/>
          </p:nvPr>
        </p:nvSpPr>
        <p:spPr>
          <a:xfrm rot="16200000">
            <a:off x="-1567755" y="2897607"/>
            <a:ext cx="4114800" cy="293471"/>
          </a:xfrm>
          <a:prstGeom prst="rect">
            <a:avLst/>
          </a:prstGeom>
        </p:spPr>
        <p:txBody>
          <a:bodyPr/>
          <a:lstStyle/>
          <a:p>
            <a:r>
              <a:rPr lang="de-DE" sz="1100" b="1" dirty="0">
                <a:solidFill>
                  <a:srgbClr val="00925B"/>
                </a:solidFill>
                <a:latin typeface="Century Gothic" panose="020B0502020202020204" pitchFamily="34" charset="0"/>
              </a:rPr>
              <a:t>Vereinsbeobachtungsschulung</a:t>
            </a:r>
          </a:p>
        </p:txBody>
      </p:sp>
      <p:sp>
        <p:nvSpPr>
          <p:cNvPr id="17" name="Textfeld 16">
            <a:extLst>
              <a:ext uri="{FF2B5EF4-FFF2-40B4-BE49-F238E27FC236}">
                <a16:creationId xmlns:a16="http://schemas.microsoft.com/office/drawing/2014/main" id="{EA402905-F594-19AF-8C53-9EBD10D63ADC}"/>
              </a:ext>
            </a:extLst>
          </p:cNvPr>
          <p:cNvSpPr txBox="1"/>
          <p:nvPr/>
        </p:nvSpPr>
        <p:spPr>
          <a:xfrm>
            <a:off x="1237129" y="134470"/>
            <a:ext cx="1818044" cy="369332"/>
          </a:xfrm>
          <a:prstGeom prst="rect">
            <a:avLst/>
          </a:prstGeom>
          <a:noFill/>
        </p:spPr>
        <p:txBody>
          <a:bodyPr wrap="square" rtlCol="0">
            <a:spAutoFit/>
          </a:bodyPr>
          <a:lstStyle/>
          <a:p>
            <a:r>
              <a:rPr lang="de-DE" b="1" dirty="0"/>
              <a:t>Allgemeines</a:t>
            </a:r>
          </a:p>
        </p:txBody>
      </p:sp>
      <p:sp>
        <p:nvSpPr>
          <p:cNvPr id="18" name="Textfeld 17">
            <a:extLst>
              <a:ext uri="{FF2B5EF4-FFF2-40B4-BE49-F238E27FC236}">
                <a16:creationId xmlns:a16="http://schemas.microsoft.com/office/drawing/2014/main" id="{72671350-3CAD-ABE1-286D-2E3D216E30B9}"/>
              </a:ext>
            </a:extLst>
          </p:cNvPr>
          <p:cNvSpPr txBox="1"/>
          <p:nvPr/>
        </p:nvSpPr>
        <p:spPr>
          <a:xfrm>
            <a:off x="4120178" y="132684"/>
            <a:ext cx="3896358" cy="369332"/>
          </a:xfrm>
          <a:prstGeom prst="rect">
            <a:avLst/>
          </a:prstGeom>
          <a:noFill/>
        </p:spPr>
        <p:txBody>
          <a:bodyPr wrap="square" rtlCol="0">
            <a:spAutoFit/>
          </a:bodyPr>
          <a:lstStyle/>
          <a:p>
            <a:r>
              <a:rPr lang="de-DE" b="1" dirty="0"/>
              <a:t>Anleitung Vereinsbeobachtung 6</a:t>
            </a:r>
          </a:p>
        </p:txBody>
      </p:sp>
      <p:pic>
        <p:nvPicPr>
          <p:cNvPr id="3" name="Grafik 2">
            <a:extLst>
              <a:ext uri="{FF2B5EF4-FFF2-40B4-BE49-F238E27FC236}">
                <a16:creationId xmlns:a16="http://schemas.microsoft.com/office/drawing/2014/main" id="{6A7B838A-30C7-9D4F-995B-AA2B425614BB}"/>
              </a:ext>
            </a:extLst>
          </p:cNvPr>
          <p:cNvPicPr>
            <a:picLocks noChangeAspect="1"/>
          </p:cNvPicPr>
          <p:nvPr/>
        </p:nvPicPr>
        <p:blipFill>
          <a:blip r:embed="rId3"/>
          <a:stretch>
            <a:fillRect/>
          </a:stretch>
        </p:blipFill>
        <p:spPr>
          <a:xfrm>
            <a:off x="1064142" y="1282158"/>
            <a:ext cx="4639458" cy="3743268"/>
          </a:xfrm>
          <a:prstGeom prst="rect">
            <a:avLst/>
          </a:prstGeom>
        </p:spPr>
      </p:pic>
      <p:pic>
        <p:nvPicPr>
          <p:cNvPr id="4" name="Grafik 3">
            <a:extLst>
              <a:ext uri="{FF2B5EF4-FFF2-40B4-BE49-F238E27FC236}">
                <a16:creationId xmlns:a16="http://schemas.microsoft.com/office/drawing/2014/main" id="{35ACD708-4B1F-DB15-8AC5-A8E0ADF74784}"/>
              </a:ext>
            </a:extLst>
          </p:cNvPr>
          <p:cNvPicPr>
            <a:picLocks noChangeAspect="1"/>
          </p:cNvPicPr>
          <p:nvPr/>
        </p:nvPicPr>
        <p:blipFill rotWithShape="1">
          <a:blip r:embed="rId4"/>
          <a:srcRect t="44105"/>
          <a:stretch/>
        </p:blipFill>
        <p:spPr>
          <a:xfrm>
            <a:off x="1064142" y="5486869"/>
            <a:ext cx="4773582" cy="633826"/>
          </a:xfrm>
          <a:prstGeom prst="rect">
            <a:avLst/>
          </a:prstGeom>
        </p:spPr>
      </p:pic>
      <p:sp>
        <p:nvSpPr>
          <p:cNvPr id="6" name="Textfeld 5">
            <a:extLst>
              <a:ext uri="{FF2B5EF4-FFF2-40B4-BE49-F238E27FC236}">
                <a16:creationId xmlns:a16="http://schemas.microsoft.com/office/drawing/2014/main" id="{37083399-2FA8-FFBB-45B3-7EC3C8BF0EBC}"/>
              </a:ext>
            </a:extLst>
          </p:cNvPr>
          <p:cNvSpPr txBox="1"/>
          <p:nvPr/>
        </p:nvSpPr>
        <p:spPr>
          <a:xfrm>
            <a:off x="6312493" y="3139777"/>
            <a:ext cx="3732591" cy="369332"/>
          </a:xfrm>
          <a:prstGeom prst="rect">
            <a:avLst/>
          </a:prstGeom>
          <a:noFill/>
        </p:spPr>
        <p:txBody>
          <a:bodyPr wrap="square">
            <a:spAutoFit/>
          </a:bodyPr>
          <a:lstStyle/>
          <a:p>
            <a:pPr marL="233045" indent="-220345">
              <a:lnSpc>
                <a:spcPct val="100000"/>
              </a:lnSpc>
              <a:spcBef>
                <a:spcPts val="100"/>
              </a:spcBef>
              <a:buFont typeface="Symbol"/>
              <a:buChar char=""/>
              <a:tabLst>
                <a:tab pos="233045" algn="l"/>
              </a:tabLst>
            </a:pPr>
            <a:r>
              <a:rPr lang="de-DE" sz="1800" dirty="0">
                <a:cs typeface="Calibri"/>
              </a:rPr>
              <a:t>Eingaben</a:t>
            </a:r>
            <a:r>
              <a:rPr lang="de-DE" sz="1800" spc="-30" dirty="0">
                <a:cs typeface="Calibri"/>
              </a:rPr>
              <a:t> </a:t>
            </a:r>
            <a:r>
              <a:rPr lang="de-DE" sz="1800" spc="-10" dirty="0">
                <a:cs typeface="Calibri"/>
              </a:rPr>
              <a:t>vornehmen</a:t>
            </a:r>
            <a:endParaRPr lang="de-DE" sz="1800" dirty="0">
              <a:cs typeface="Calibri"/>
            </a:endParaRPr>
          </a:p>
        </p:txBody>
      </p:sp>
      <p:sp>
        <p:nvSpPr>
          <p:cNvPr id="8" name="Geschweifte Klammer rechts 7">
            <a:extLst>
              <a:ext uri="{FF2B5EF4-FFF2-40B4-BE49-F238E27FC236}">
                <a16:creationId xmlns:a16="http://schemas.microsoft.com/office/drawing/2014/main" id="{3B7FEB7E-C389-332F-BD48-623BF07928AD}"/>
              </a:ext>
            </a:extLst>
          </p:cNvPr>
          <p:cNvSpPr/>
          <p:nvPr/>
        </p:nvSpPr>
        <p:spPr>
          <a:xfrm>
            <a:off x="5837724" y="3044342"/>
            <a:ext cx="301274" cy="1981084"/>
          </a:xfrm>
          <a:prstGeom prst="rightBrace">
            <a:avLst>
              <a:gd name="adj1" fmla="val 0"/>
              <a:gd name="adj2" fmla="val 15943"/>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de-DE"/>
          </a:p>
        </p:txBody>
      </p:sp>
      <p:sp>
        <p:nvSpPr>
          <p:cNvPr id="10" name="Textfeld 9">
            <a:extLst>
              <a:ext uri="{FF2B5EF4-FFF2-40B4-BE49-F238E27FC236}">
                <a16:creationId xmlns:a16="http://schemas.microsoft.com/office/drawing/2014/main" id="{6CA538B1-D35E-57CC-71C9-AB142EA4ADDD}"/>
              </a:ext>
            </a:extLst>
          </p:cNvPr>
          <p:cNvSpPr txBox="1"/>
          <p:nvPr/>
        </p:nvSpPr>
        <p:spPr>
          <a:xfrm>
            <a:off x="6096000" y="5619116"/>
            <a:ext cx="6096000" cy="369332"/>
          </a:xfrm>
          <a:prstGeom prst="rect">
            <a:avLst/>
          </a:prstGeom>
          <a:noFill/>
        </p:spPr>
        <p:txBody>
          <a:bodyPr wrap="square">
            <a:spAutoFit/>
          </a:bodyPr>
          <a:lstStyle/>
          <a:p>
            <a:pPr marL="233045" indent="-220345">
              <a:lnSpc>
                <a:spcPct val="100000"/>
              </a:lnSpc>
              <a:spcBef>
                <a:spcPts val="100"/>
              </a:spcBef>
              <a:buFont typeface="Symbol"/>
              <a:buChar char=""/>
              <a:tabLst>
                <a:tab pos="233045" algn="l"/>
              </a:tabLst>
            </a:pPr>
            <a:r>
              <a:rPr lang="de-DE" sz="1800" dirty="0">
                <a:cs typeface="Calibri"/>
              </a:rPr>
              <a:t>„Weiter“</a:t>
            </a:r>
            <a:r>
              <a:rPr lang="de-DE" sz="1800" spc="-35" dirty="0">
                <a:cs typeface="Calibri"/>
              </a:rPr>
              <a:t> </a:t>
            </a:r>
            <a:r>
              <a:rPr lang="de-DE" sz="1800" dirty="0">
                <a:cs typeface="Calibri"/>
              </a:rPr>
              <a:t>wenn</a:t>
            </a:r>
            <a:r>
              <a:rPr lang="de-DE" sz="1800" spc="-20" dirty="0">
                <a:cs typeface="Calibri"/>
              </a:rPr>
              <a:t> </a:t>
            </a:r>
            <a:r>
              <a:rPr lang="de-DE" sz="1800" dirty="0">
                <a:cs typeface="Calibri"/>
              </a:rPr>
              <a:t>alle</a:t>
            </a:r>
            <a:r>
              <a:rPr lang="de-DE" sz="1800" spc="-30" dirty="0">
                <a:cs typeface="Calibri"/>
              </a:rPr>
              <a:t> </a:t>
            </a:r>
            <a:r>
              <a:rPr lang="de-DE" sz="1800" dirty="0">
                <a:cs typeface="Calibri"/>
              </a:rPr>
              <a:t>Eingaben</a:t>
            </a:r>
            <a:r>
              <a:rPr lang="de-DE" sz="1800" spc="-30" dirty="0">
                <a:cs typeface="Calibri"/>
              </a:rPr>
              <a:t> </a:t>
            </a:r>
            <a:r>
              <a:rPr lang="de-DE" sz="1800" dirty="0">
                <a:cs typeface="Calibri"/>
              </a:rPr>
              <a:t>vorgenommen</a:t>
            </a:r>
            <a:r>
              <a:rPr lang="de-DE" sz="1800" spc="-20" dirty="0">
                <a:cs typeface="Calibri"/>
              </a:rPr>
              <a:t> sind</a:t>
            </a:r>
            <a:endParaRPr lang="de-DE" sz="1800" dirty="0">
              <a:cs typeface="Calibri"/>
            </a:endParaRPr>
          </a:p>
        </p:txBody>
      </p:sp>
    </p:spTree>
    <p:extLst>
      <p:ext uri="{BB962C8B-B14F-4D97-AF65-F5344CB8AC3E}">
        <p14:creationId xmlns:p14="http://schemas.microsoft.com/office/powerpoint/2010/main" val="204588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4">
            <a:extLst>
              <a:ext uri="{FF2B5EF4-FFF2-40B4-BE49-F238E27FC236}">
                <a16:creationId xmlns:a16="http://schemas.microsoft.com/office/drawing/2014/main" id="{1C7FF3B2-FAB6-EE39-8008-AAFECC688108}"/>
              </a:ext>
            </a:extLst>
          </p:cNvPr>
          <p:cNvSpPr>
            <a:spLocks noGrp="1"/>
          </p:cNvSpPr>
          <p:nvPr>
            <p:ph type="sldNum" sz="quarter" idx="4294967295"/>
          </p:nvPr>
        </p:nvSpPr>
        <p:spPr>
          <a:xfrm rot="16200000">
            <a:off x="261662" y="5962170"/>
            <a:ext cx="451265" cy="293472"/>
          </a:xfrm>
          <a:prstGeom prst="rect">
            <a:avLst/>
          </a:prstGeom>
        </p:spPr>
        <p:txBody>
          <a:bodyPr/>
          <a:lstStyle/>
          <a:p>
            <a:fld id="{A586562E-0972-4C14-9F09-89E17ADBCADE}" type="slidenum">
              <a:rPr lang="de-DE" sz="1100" b="1" smtClean="0">
                <a:solidFill>
                  <a:srgbClr val="00925B"/>
                </a:solidFill>
                <a:latin typeface="Century Gothic" panose="020B0502020202020204" pitchFamily="34" charset="0"/>
              </a:rPr>
              <a:t>15</a:t>
            </a:fld>
            <a:endParaRPr lang="de-DE" sz="1050" b="1" dirty="0">
              <a:solidFill>
                <a:srgbClr val="00925B"/>
              </a:solidFill>
              <a:latin typeface="Century Gothic" panose="020B0502020202020204" pitchFamily="34" charset="0"/>
            </a:endParaRPr>
          </a:p>
        </p:txBody>
      </p:sp>
      <p:sp>
        <p:nvSpPr>
          <p:cNvPr id="7" name="Fußzeilenplatzhalter 16">
            <a:extLst>
              <a:ext uri="{FF2B5EF4-FFF2-40B4-BE49-F238E27FC236}">
                <a16:creationId xmlns:a16="http://schemas.microsoft.com/office/drawing/2014/main" id="{A93CDFA7-C80B-4B2D-3E8C-F9A1A948C139}"/>
              </a:ext>
            </a:extLst>
          </p:cNvPr>
          <p:cNvSpPr>
            <a:spLocks noGrp="1"/>
          </p:cNvSpPr>
          <p:nvPr>
            <p:ph type="ftr" sz="quarter" idx="4294967295"/>
          </p:nvPr>
        </p:nvSpPr>
        <p:spPr>
          <a:xfrm rot="16200000">
            <a:off x="-1567755" y="2897607"/>
            <a:ext cx="4114800" cy="293471"/>
          </a:xfrm>
          <a:prstGeom prst="rect">
            <a:avLst/>
          </a:prstGeom>
        </p:spPr>
        <p:txBody>
          <a:bodyPr/>
          <a:lstStyle/>
          <a:p>
            <a:r>
              <a:rPr lang="de-DE" sz="1100" b="1" dirty="0">
                <a:solidFill>
                  <a:srgbClr val="00925B"/>
                </a:solidFill>
                <a:latin typeface="Century Gothic" panose="020B0502020202020204" pitchFamily="34" charset="0"/>
              </a:rPr>
              <a:t>Vereinsbeobachtungsschulung</a:t>
            </a:r>
          </a:p>
        </p:txBody>
      </p:sp>
      <p:sp>
        <p:nvSpPr>
          <p:cNvPr id="17" name="Textfeld 16">
            <a:extLst>
              <a:ext uri="{FF2B5EF4-FFF2-40B4-BE49-F238E27FC236}">
                <a16:creationId xmlns:a16="http://schemas.microsoft.com/office/drawing/2014/main" id="{EA402905-F594-19AF-8C53-9EBD10D63ADC}"/>
              </a:ext>
            </a:extLst>
          </p:cNvPr>
          <p:cNvSpPr txBox="1"/>
          <p:nvPr/>
        </p:nvSpPr>
        <p:spPr>
          <a:xfrm>
            <a:off x="1237129" y="134470"/>
            <a:ext cx="1818044" cy="369332"/>
          </a:xfrm>
          <a:prstGeom prst="rect">
            <a:avLst/>
          </a:prstGeom>
          <a:noFill/>
        </p:spPr>
        <p:txBody>
          <a:bodyPr wrap="square" rtlCol="0">
            <a:spAutoFit/>
          </a:bodyPr>
          <a:lstStyle/>
          <a:p>
            <a:r>
              <a:rPr lang="de-DE" b="1" dirty="0"/>
              <a:t>Allgemeines</a:t>
            </a:r>
          </a:p>
        </p:txBody>
      </p:sp>
      <p:sp>
        <p:nvSpPr>
          <p:cNvPr id="18" name="Textfeld 17">
            <a:extLst>
              <a:ext uri="{FF2B5EF4-FFF2-40B4-BE49-F238E27FC236}">
                <a16:creationId xmlns:a16="http://schemas.microsoft.com/office/drawing/2014/main" id="{72671350-3CAD-ABE1-286D-2E3D216E30B9}"/>
              </a:ext>
            </a:extLst>
          </p:cNvPr>
          <p:cNvSpPr txBox="1"/>
          <p:nvPr/>
        </p:nvSpPr>
        <p:spPr>
          <a:xfrm>
            <a:off x="4120178" y="132684"/>
            <a:ext cx="3896358" cy="369332"/>
          </a:xfrm>
          <a:prstGeom prst="rect">
            <a:avLst/>
          </a:prstGeom>
          <a:noFill/>
        </p:spPr>
        <p:txBody>
          <a:bodyPr wrap="square" rtlCol="0">
            <a:spAutoFit/>
          </a:bodyPr>
          <a:lstStyle/>
          <a:p>
            <a:r>
              <a:rPr lang="de-DE" b="1" dirty="0"/>
              <a:t>Anleitung Vereinsbeobachtung 7</a:t>
            </a:r>
          </a:p>
        </p:txBody>
      </p:sp>
      <p:pic>
        <p:nvPicPr>
          <p:cNvPr id="3" name="Grafik 2">
            <a:extLst>
              <a:ext uri="{FF2B5EF4-FFF2-40B4-BE49-F238E27FC236}">
                <a16:creationId xmlns:a16="http://schemas.microsoft.com/office/drawing/2014/main" id="{0A0E47D3-B4F2-C841-2A04-E138E30F200D}"/>
              </a:ext>
            </a:extLst>
          </p:cNvPr>
          <p:cNvPicPr>
            <a:picLocks noChangeAspect="1"/>
          </p:cNvPicPr>
          <p:nvPr/>
        </p:nvPicPr>
        <p:blipFill>
          <a:blip r:embed="rId3"/>
          <a:stretch>
            <a:fillRect/>
          </a:stretch>
        </p:blipFill>
        <p:spPr>
          <a:xfrm>
            <a:off x="1057011" y="1278780"/>
            <a:ext cx="6839676" cy="4318482"/>
          </a:xfrm>
          <a:prstGeom prst="rect">
            <a:avLst/>
          </a:prstGeom>
        </p:spPr>
      </p:pic>
      <p:sp>
        <p:nvSpPr>
          <p:cNvPr id="5" name="Textfeld 4">
            <a:extLst>
              <a:ext uri="{FF2B5EF4-FFF2-40B4-BE49-F238E27FC236}">
                <a16:creationId xmlns:a16="http://schemas.microsoft.com/office/drawing/2014/main" id="{8336AEC6-6E61-11A0-E927-BAEBDDCFA054}"/>
              </a:ext>
            </a:extLst>
          </p:cNvPr>
          <p:cNvSpPr txBox="1"/>
          <p:nvPr/>
        </p:nvSpPr>
        <p:spPr>
          <a:xfrm>
            <a:off x="1057011" y="5621138"/>
            <a:ext cx="8800721" cy="646331"/>
          </a:xfrm>
          <a:prstGeom prst="rect">
            <a:avLst/>
          </a:prstGeom>
          <a:noFill/>
        </p:spPr>
        <p:txBody>
          <a:bodyPr wrap="square">
            <a:spAutoFit/>
          </a:bodyPr>
          <a:lstStyle/>
          <a:p>
            <a:pPr marL="285750" indent="-285750">
              <a:spcBef>
                <a:spcPts val="30"/>
              </a:spcBef>
              <a:buFont typeface="Arial" panose="020B0604020202020204" pitchFamily="34" charset="0"/>
              <a:buChar char="•"/>
            </a:pPr>
            <a:r>
              <a:rPr lang="de-DE" sz="1800" dirty="0">
                <a:latin typeface="Calibri"/>
                <a:cs typeface="Calibri"/>
              </a:rPr>
              <a:t>hier</a:t>
            </a:r>
            <a:r>
              <a:rPr lang="de-DE" sz="1800" spc="-20" dirty="0">
                <a:latin typeface="Calibri"/>
                <a:cs typeface="Calibri"/>
              </a:rPr>
              <a:t> </a:t>
            </a:r>
            <a:r>
              <a:rPr lang="de-DE" sz="1800" dirty="0">
                <a:latin typeface="Calibri"/>
                <a:cs typeface="Calibri"/>
              </a:rPr>
              <a:t>können</a:t>
            </a:r>
            <a:r>
              <a:rPr lang="de-DE" sz="1800" spc="-5" dirty="0">
                <a:latin typeface="Calibri"/>
                <a:cs typeface="Calibri"/>
              </a:rPr>
              <a:t> </a:t>
            </a:r>
            <a:r>
              <a:rPr lang="de-DE" sz="1800" dirty="0">
                <a:latin typeface="Calibri"/>
                <a:cs typeface="Calibri"/>
              </a:rPr>
              <a:t>alle</a:t>
            </a:r>
            <a:r>
              <a:rPr lang="de-DE" sz="1800" spc="-15" dirty="0">
                <a:latin typeface="Calibri"/>
                <a:cs typeface="Calibri"/>
              </a:rPr>
              <a:t> </a:t>
            </a:r>
            <a:r>
              <a:rPr lang="de-DE" sz="1800" dirty="0">
                <a:latin typeface="Calibri"/>
                <a:cs typeface="Calibri"/>
              </a:rPr>
              <a:t>Eingaben</a:t>
            </a:r>
            <a:r>
              <a:rPr lang="de-DE" sz="1800" spc="-10" dirty="0">
                <a:latin typeface="Calibri"/>
                <a:cs typeface="Calibri"/>
              </a:rPr>
              <a:t> </a:t>
            </a:r>
            <a:r>
              <a:rPr lang="de-DE" sz="1800" dirty="0">
                <a:latin typeface="Calibri"/>
                <a:cs typeface="Calibri"/>
              </a:rPr>
              <a:t>kontrolliert</a:t>
            </a:r>
            <a:r>
              <a:rPr lang="de-DE" sz="1800" spc="-5" dirty="0">
                <a:latin typeface="Calibri"/>
                <a:cs typeface="Calibri"/>
              </a:rPr>
              <a:t> </a:t>
            </a:r>
            <a:r>
              <a:rPr lang="de-DE" sz="1800" spc="-10" dirty="0">
                <a:latin typeface="Calibri"/>
                <a:cs typeface="Calibri"/>
              </a:rPr>
              <a:t>werden</a:t>
            </a:r>
            <a:endParaRPr lang="de-DE" dirty="0">
              <a:solidFill>
                <a:srgbClr val="FF0000"/>
              </a:solidFill>
              <a:latin typeface="Calibri"/>
              <a:cs typeface="Calibri"/>
            </a:endParaRPr>
          </a:p>
          <a:p>
            <a:pPr marL="285750" indent="-285750">
              <a:lnSpc>
                <a:spcPct val="100000"/>
              </a:lnSpc>
              <a:spcBef>
                <a:spcPts val="30"/>
              </a:spcBef>
              <a:buFont typeface="Arial" panose="020B0604020202020204" pitchFamily="34" charset="0"/>
              <a:buChar char="•"/>
            </a:pPr>
            <a:r>
              <a:rPr lang="de-DE" sz="1800" dirty="0">
                <a:solidFill>
                  <a:srgbClr val="C00000"/>
                </a:solidFill>
                <a:highlight>
                  <a:srgbClr val="FFFF00"/>
                </a:highlight>
                <a:latin typeface="Calibri"/>
                <a:cs typeface="Calibri"/>
              </a:rPr>
              <a:t>Die</a:t>
            </a:r>
            <a:r>
              <a:rPr lang="de-DE" sz="1800" spc="-15" dirty="0">
                <a:solidFill>
                  <a:srgbClr val="C00000"/>
                </a:solidFill>
                <a:highlight>
                  <a:srgbClr val="FFFF00"/>
                </a:highlight>
                <a:latin typeface="Calibri"/>
                <a:cs typeface="Calibri"/>
              </a:rPr>
              <a:t> </a:t>
            </a:r>
            <a:r>
              <a:rPr lang="de-DE" sz="1800" spc="-10" dirty="0">
                <a:solidFill>
                  <a:srgbClr val="C00000"/>
                </a:solidFill>
                <a:highlight>
                  <a:srgbClr val="FFFF00"/>
                </a:highlight>
                <a:latin typeface="Calibri"/>
                <a:cs typeface="Calibri"/>
              </a:rPr>
              <a:t>Gesamtpunktzahl</a:t>
            </a:r>
            <a:r>
              <a:rPr lang="de-DE" sz="1800" spc="-15" dirty="0">
                <a:solidFill>
                  <a:srgbClr val="C00000"/>
                </a:solidFill>
                <a:highlight>
                  <a:srgbClr val="FFFF00"/>
                </a:highlight>
                <a:latin typeface="Calibri"/>
                <a:cs typeface="Calibri"/>
              </a:rPr>
              <a:t> </a:t>
            </a:r>
            <a:r>
              <a:rPr lang="de-DE" sz="1800" dirty="0">
                <a:solidFill>
                  <a:srgbClr val="C00000"/>
                </a:solidFill>
                <a:highlight>
                  <a:srgbClr val="FFFF00"/>
                </a:highlight>
                <a:latin typeface="Calibri"/>
                <a:cs typeface="Calibri"/>
              </a:rPr>
              <a:t>liegt</a:t>
            </a:r>
            <a:r>
              <a:rPr lang="de-DE" sz="1800" spc="-10" dirty="0">
                <a:solidFill>
                  <a:srgbClr val="C00000"/>
                </a:solidFill>
                <a:highlight>
                  <a:srgbClr val="FFFF00"/>
                </a:highlight>
                <a:latin typeface="Calibri"/>
                <a:cs typeface="Calibri"/>
              </a:rPr>
              <a:t> </a:t>
            </a:r>
            <a:r>
              <a:rPr lang="de-DE" dirty="0">
                <a:solidFill>
                  <a:srgbClr val="C00000"/>
                </a:solidFill>
                <a:highlight>
                  <a:srgbClr val="FFFF00"/>
                </a:highlight>
                <a:latin typeface="Calibri"/>
                <a:cs typeface="Calibri"/>
              </a:rPr>
              <a:t>außerhalb</a:t>
            </a:r>
            <a:r>
              <a:rPr lang="de-DE" sz="1800" spc="-15" dirty="0">
                <a:solidFill>
                  <a:srgbClr val="C00000"/>
                </a:solidFill>
                <a:highlight>
                  <a:srgbClr val="FFFF00"/>
                </a:highlight>
                <a:latin typeface="Calibri"/>
                <a:cs typeface="Calibri"/>
              </a:rPr>
              <a:t> </a:t>
            </a:r>
            <a:r>
              <a:rPr lang="de-DE" sz="1800" dirty="0">
                <a:solidFill>
                  <a:srgbClr val="C00000"/>
                </a:solidFill>
                <a:highlight>
                  <a:srgbClr val="FFFF00"/>
                </a:highlight>
                <a:latin typeface="Calibri"/>
                <a:cs typeface="Calibri"/>
              </a:rPr>
              <a:t>des</a:t>
            </a:r>
            <a:r>
              <a:rPr lang="de-DE" sz="1800" spc="-15" dirty="0">
                <a:solidFill>
                  <a:srgbClr val="C00000"/>
                </a:solidFill>
                <a:highlight>
                  <a:srgbClr val="FFFF00"/>
                </a:highlight>
                <a:latin typeface="Calibri"/>
                <a:cs typeface="Calibri"/>
              </a:rPr>
              <a:t> </a:t>
            </a:r>
            <a:r>
              <a:rPr lang="de-DE" sz="1800" dirty="0">
                <a:solidFill>
                  <a:srgbClr val="C00000"/>
                </a:solidFill>
                <a:highlight>
                  <a:srgbClr val="FFFF00"/>
                </a:highlight>
                <a:latin typeface="Calibri"/>
                <a:cs typeface="Calibri"/>
              </a:rPr>
              <a:t>gültigen</a:t>
            </a:r>
            <a:r>
              <a:rPr lang="de-DE" sz="1800" spc="-15" dirty="0">
                <a:solidFill>
                  <a:srgbClr val="C00000"/>
                </a:solidFill>
                <a:highlight>
                  <a:srgbClr val="FFFF00"/>
                </a:highlight>
                <a:latin typeface="Calibri"/>
                <a:cs typeface="Calibri"/>
              </a:rPr>
              <a:t> </a:t>
            </a:r>
            <a:r>
              <a:rPr lang="de-DE" sz="1800" dirty="0">
                <a:solidFill>
                  <a:srgbClr val="C00000"/>
                </a:solidFill>
                <a:highlight>
                  <a:srgbClr val="FFFF00"/>
                </a:highlight>
                <a:latin typeface="Calibri"/>
                <a:cs typeface="Calibri"/>
              </a:rPr>
              <a:t>Bereichs</a:t>
            </a:r>
            <a:r>
              <a:rPr lang="de-DE" sz="1800" spc="-15" dirty="0">
                <a:solidFill>
                  <a:srgbClr val="C00000"/>
                </a:solidFill>
                <a:highlight>
                  <a:srgbClr val="FFFF00"/>
                </a:highlight>
                <a:latin typeface="Calibri"/>
                <a:cs typeface="Calibri"/>
              </a:rPr>
              <a:t> </a:t>
            </a:r>
            <a:r>
              <a:rPr lang="de-DE" sz="1800" dirty="0">
                <a:solidFill>
                  <a:srgbClr val="C00000"/>
                </a:solidFill>
                <a:highlight>
                  <a:srgbClr val="FFFF00"/>
                </a:highlight>
                <a:latin typeface="Calibri"/>
                <a:cs typeface="Calibri"/>
              </a:rPr>
              <a:t>von</a:t>
            </a:r>
            <a:r>
              <a:rPr lang="de-DE" sz="1800" spc="-15" dirty="0">
                <a:solidFill>
                  <a:srgbClr val="C00000"/>
                </a:solidFill>
                <a:highlight>
                  <a:srgbClr val="FFFF00"/>
                </a:highlight>
                <a:latin typeface="Calibri"/>
                <a:cs typeface="Calibri"/>
              </a:rPr>
              <a:t> </a:t>
            </a:r>
            <a:r>
              <a:rPr lang="de-DE" sz="1800" dirty="0">
                <a:solidFill>
                  <a:srgbClr val="C00000"/>
                </a:solidFill>
                <a:highlight>
                  <a:srgbClr val="FFFF00"/>
                </a:highlight>
                <a:latin typeface="Calibri"/>
                <a:cs typeface="Calibri"/>
              </a:rPr>
              <a:t>45</a:t>
            </a:r>
            <a:r>
              <a:rPr lang="de-DE" sz="1800" spc="-10" dirty="0">
                <a:solidFill>
                  <a:srgbClr val="C00000"/>
                </a:solidFill>
                <a:highlight>
                  <a:srgbClr val="FFFF00"/>
                </a:highlight>
                <a:latin typeface="Calibri"/>
                <a:cs typeface="Calibri"/>
              </a:rPr>
              <a:t> </a:t>
            </a:r>
            <a:r>
              <a:rPr lang="de-DE" sz="1800" dirty="0">
                <a:solidFill>
                  <a:srgbClr val="C00000"/>
                </a:solidFill>
                <a:highlight>
                  <a:srgbClr val="FFFF00"/>
                </a:highlight>
                <a:latin typeface="Calibri"/>
                <a:cs typeface="Calibri"/>
              </a:rPr>
              <a:t>bis</a:t>
            </a:r>
            <a:r>
              <a:rPr lang="de-DE" sz="1800" spc="-15" dirty="0">
                <a:solidFill>
                  <a:srgbClr val="C00000"/>
                </a:solidFill>
                <a:highlight>
                  <a:srgbClr val="FFFF00"/>
                </a:highlight>
                <a:latin typeface="Calibri"/>
                <a:cs typeface="Calibri"/>
              </a:rPr>
              <a:t> </a:t>
            </a:r>
            <a:r>
              <a:rPr lang="de-DE" sz="1800" dirty="0">
                <a:solidFill>
                  <a:srgbClr val="C00000"/>
                </a:solidFill>
                <a:highlight>
                  <a:srgbClr val="FFFF00"/>
                </a:highlight>
                <a:latin typeface="Calibri"/>
                <a:cs typeface="Calibri"/>
              </a:rPr>
              <a:t>80</a:t>
            </a:r>
            <a:r>
              <a:rPr lang="de-DE" sz="1800" spc="-10" dirty="0">
                <a:solidFill>
                  <a:srgbClr val="C00000"/>
                </a:solidFill>
                <a:highlight>
                  <a:srgbClr val="FFFF00"/>
                </a:highlight>
                <a:latin typeface="Calibri"/>
                <a:cs typeface="Calibri"/>
              </a:rPr>
              <a:t> Punkten</a:t>
            </a:r>
            <a:endParaRPr lang="de-DE" sz="1800" dirty="0">
              <a:solidFill>
                <a:srgbClr val="C00000"/>
              </a:solidFill>
              <a:highlight>
                <a:srgbClr val="FFFF00"/>
              </a:highlight>
              <a:latin typeface="Calibri"/>
              <a:cs typeface="Calibri"/>
            </a:endParaRPr>
          </a:p>
        </p:txBody>
      </p:sp>
    </p:spTree>
    <p:extLst>
      <p:ext uri="{BB962C8B-B14F-4D97-AF65-F5344CB8AC3E}">
        <p14:creationId xmlns:p14="http://schemas.microsoft.com/office/powerpoint/2010/main" val="338383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4">
            <a:extLst>
              <a:ext uri="{FF2B5EF4-FFF2-40B4-BE49-F238E27FC236}">
                <a16:creationId xmlns:a16="http://schemas.microsoft.com/office/drawing/2014/main" id="{1C7FF3B2-FAB6-EE39-8008-AAFECC688108}"/>
              </a:ext>
            </a:extLst>
          </p:cNvPr>
          <p:cNvSpPr>
            <a:spLocks noGrp="1"/>
          </p:cNvSpPr>
          <p:nvPr>
            <p:ph type="sldNum" sz="quarter" idx="4294967295"/>
          </p:nvPr>
        </p:nvSpPr>
        <p:spPr>
          <a:xfrm rot="16200000">
            <a:off x="261662" y="5962170"/>
            <a:ext cx="451265" cy="293472"/>
          </a:xfrm>
          <a:prstGeom prst="rect">
            <a:avLst/>
          </a:prstGeom>
        </p:spPr>
        <p:txBody>
          <a:bodyPr/>
          <a:lstStyle/>
          <a:p>
            <a:fld id="{A586562E-0972-4C14-9F09-89E17ADBCADE}" type="slidenum">
              <a:rPr lang="de-DE" sz="1100" b="1" smtClean="0">
                <a:solidFill>
                  <a:srgbClr val="00925B"/>
                </a:solidFill>
                <a:latin typeface="Century Gothic" panose="020B0502020202020204" pitchFamily="34" charset="0"/>
              </a:rPr>
              <a:t>16</a:t>
            </a:fld>
            <a:endParaRPr lang="de-DE" sz="1050" b="1" dirty="0">
              <a:solidFill>
                <a:srgbClr val="00925B"/>
              </a:solidFill>
              <a:latin typeface="Century Gothic" panose="020B0502020202020204" pitchFamily="34" charset="0"/>
            </a:endParaRPr>
          </a:p>
        </p:txBody>
      </p:sp>
      <p:sp>
        <p:nvSpPr>
          <p:cNvPr id="7" name="Fußzeilenplatzhalter 16">
            <a:extLst>
              <a:ext uri="{FF2B5EF4-FFF2-40B4-BE49-F238E27FC236}">
                <a16:creationId xmlns:a16="http://schemas.microsoft.com/office/drawing/2014/main" id="{A93CDFA7-C80B-4B2D-3E8C-F9A1A948C139}"/>
              </a:ext>
            </a:extLst>
          </p:cNvPr>
          <p:cNvSpPr>
            <a:spLocks noGrp="1"/>
          </p:cNvSpPr>
          <p:nvPr>
            <p:ph type="ftr" sz="quarter" idx="4294967295"/>
          </p:nvPr>
        </p:nvSpPr>
        <p:spPr>
          <a:xfrm rot="16200000">
            <a:off x="-1567755" y="2897607"/>
            <a:ext cx="4114800" cy="293471"/>
          </a:xfrm>
          <a:prstGeom prst="rect">
            <a:avLst/>
          </a:prstGeom>
        </p:spPr>
        <p:txBody>
          <a:bodyPr/>
          <a:lstStyle/>
          <a:p>
            <a:r>
              <a:rPr lang="de-DE" sz="1100" b="1" dirty="0">
                <a:solidFill>
                  <a:srgbClr val="00925B"/>
                </a:solidFill>
                <a:latin typeface="Century Gothic" panose="020B0502020202020204" pitchFamily="34" charset="0"/>
              </a:rPr>
              <a:t>Vereinsbeobachtungsschulung</a:t>
            </a:r>
          </a:p>
        </p:txBody>
      </p:sp>
      <p:sp>
        <p:nvSpPr>
          <p:cNvPr id="17" name="Textfeld 16">
            <a:extLst>
              <a:ext uri="{FF2B5EF4-FFF2-40B4-BE49-F238E27FC236}">
                <a16:creationId xmlns:a16="http://schemas.microsoft.com/office/drawing/2014/main" id="{EA402905-F594-19AF-8C53-9EBD10D63ADC}"/>
              </a:ext>
            </a:extLst>
          </p:cNvPr>
          <p:cNvSpPr txBox="1"/>
          <p:nvPr/>
        </p:nvSpPr>
        <p:spPr>
          <a:xfrm>
            <a:off x="1237129" y="134470"/>
            <a:ext cx="1818044" cy="369332"/>
          </a:xfrm>
          <a:prstGeom prst="rect">
            <a:avLst/>
          </a:prstGeom>
          <a:noFill/>
        </p:spPr>
        <p:txBody>
          <a:bodyPr wrap="square" rtlCol="0">
            <a:spAutoFit/>
          </a:bodyPr>
          <a:lstStyle/>
          <a:p>
            <a:r>
              <a:rPr lang="de-DE" b="1" dirty="0"/>
              <a:t>Allgemeines</a:t>
            </a:r>
          </a:p>
        </p:txBody>
      </p:sp>
      <p:sp>
        <p:nvSpPr>
          <p:cNvPr id="18" name="Textfeld 17">
            <a:extLst>
              <a:ext uri="{FF2B5EF4-FFF2-40B4-BE49-F238E27FC236}">
                <a16:creationId xmlns:a16="http://schemas.microsoft.com/office/drawing/2014/main" id="{72671350-3CAD-ABE1-286D-2E3D216E30B9}"/>
              </a:ext>
            </a:extLst>
          </p:cNvPr>
          <p:cNvSpPr txBox="1"/>
          <p:nvPr/>
        </p:nvSpPr>
        <p:spPr>
          <a:xfrm>
            <a:off x="4120178" y="132684"/>
            <a:ext cx="3896358" cy="369332"/>
          </a:xfrm>
          <a:prstGeom prst="rect">
            <a:avLst/>
          </a:prstGeom>
          <a:noFill/>
        </p:spPr>
        <p:txBody>
          <a:bodyPr wrap="square" rtlCol="0">
            <a:spAutoFit/>
          </a:bodyPr>
          <a:lstStyle/>
          <a:p>
            <a:r>
              <a:rPr lang="de-DE" b="1" dirty="0"/>
              <a:t>Anleitung Vereinsbeobachtung 8</a:t>
            </a:r>
          </a:p>
        </p:txBody>
      </p:sp>
      <p:pic>
        <p:nvPicPr>
          <p:cNvPr id="5" name="Grafik 4">
            <a:extLst>
              <a:ext uri="{FF2B5EF4-FFF2-40B4-BE49-F238E27FC236}">
                <a16:creationId xmlns:a16="http://schemas.microsoft.com/office/drawing/2014/main" id="{3617B0EF-694E-EEDE-B383-030AE10EBBBF}"/>
              </a:ext>
            </a:extLst>
          </p:cNvPr>
          <p:cNvPicPr>
            <a:picLocks noChangeAspect="1"/>
          </p:cNvPicPr>
          <p:nvPr/>
        </p:nvPicPr>
        <p:blipFill>
          <a:blip r:embed="rId3"/>
          <a:stretch>
            <a:fillRect/>
          </a:stretch>
        </p:blipFill>
        <p:spPr>
          <a:xfrm>
            <a:off x="1019298" y="1289394"/>
            <a:ext cx="6291617" cy="1322947"/>
          </a:xfrm>
          <a:prstGeom prst="rect">
            <a:avLst/>
          </a:prstGeom>
        </p:spPr>
      </p:pic>
      <p:sp>
        <p:nvSpPr>
          <p:cNvPr id="8" name="Textfeld 7">
            <a:extLst>
              <a:ext uri="{FF2B5EF4-FFF2-40B4-BE49-F238E27FC236}">
                <a16:creationId xmlns:a16="http://schemas.microsoft.com/office/drawing/2014/main" id="{43B2AE9A-2276-4162-76FC-2EAD07741988}"/>
              </a:ext>
            </a:extLst>
          </p:cNvPr>
          <p:cNvSpPr txBox="1"/>
          <p:nvPr/>
        </p:nvSpPr>
        <p:spPr>
          <a:xfrm>
            <a:off x="1019298" y="2666351"/>
            <a:ext cx="10675398" cy="1200329"/>
          </a:xfrm>
          <a:prstGeom prst="rect">
            <a:avLst/>
          </a:prstGeom>
          <a:noFill/>
        </p:spPr>
        <p:txBody>
          <a:bodyPr wrap="square">
            <a:spAutoFit/>
          </a:bodyPr>
          <a:lstStyle/>
          <a:p>
            <a:pPr marL="285750" indent="-285750">
              <a:buFont typeface="Arial" panose="020B0604020202020204" pitchFamily="34" charset="0"/>
              <a:buChar char="•"/>
            </a:pPr>
            <a:r>
              <a:rPr lang="de-DE" dirty="0"/>
              <a:t>wenn Korrekturen vorgenommen werden sollen: „Zurück“</a:t>
            </a:r>
          </a:p>
          <a:p>
            <a:pPr marL="285750" indent="-285750">
              <a:buFont typeface="Arial" panose="020B0604020202020204" pitchFamily="34" charset="0"/>
              <a:buChar char="•"/>
            </a:pPr>
            <a:r>
              <a:rPr lang="de-DE" dirty="0"/>
              <a:t>wenn alles ok ist: Haken bei „Einreichen“, "gültig" markieren und im Anschluss mit „Speichern“ bestätigen</a:t>
            </a:r>
          </a:p>
          <a:p>
            <a:pPr marL="285750" indent="-285750">
              <a:buFont typeface="Arial" panose="020B0604020202020204" pitchFamily="34" charset="0"/>
              <a:buChar char="•"/>
            </a:pPr>
            <a:r>
              <a:rPr lang="de-DE" dirty="0"/>
              <a:t>danach können keine Änderungen mehr vorgenommen werden</a:t>
            </a:r>
          </a:p>
        </p:txBody>
      </p:sp>
      <p:pic>
        <p:nvPicPr>
          <p:cNvPr id="10" name="object 6">
            <a:extLst>
              <a:ext uri="{FF2B5EF4-FFF2-40B4-BE49-F238E27FC236}">
                <a16:creationId xmlns:a16="http://schemas.microsoft.com/office/drawing/2014/main" id="{4AFF91D8-528D-1FE8-D994-2C39D26F602A}"/>
              </a:ext>
            </a:extLst>
          </p:cNvPr>
          <p:cNvPicPr/>
          <p:nvPr/>
        </p:nvPicPr>
        <p:blipFill>
          <a:blip r:embed="rId4" cstate="print"/>
          <a:stretch>
            <a:fillRect/>
          </a:stretch>
        </p:blipFill>
        <p:spPr>
          <a:xfrm>
            <a:off x="1118034" y="3920690"/>
            <a:ext cx="5061489" cy="2098675"/>
          </a:xfrm>
          <a:prstGeom prst="rect">
            <a:avLst/>
          </a:prstGeom>
        </p:spPr>
      </p:pic>
      <p:sp>
        <p:nvSpPr>
          <p:cNvPr id="12" name="Textfeld 11">
            <a:extLst>
              <a:ext uri="{FF2B5EF4-FFF2-40B4-BE49-F238E27FC236}">
                <a16:creationId xmlns:a16="http://schemas.microsoft.com/office/drawing/2014/main" id="{1F87D5E7-C6CD-BF7E-39C3-FC375FCA83E7}"/>
              </a:ext>
            </a:extLst>
          </p:cNvPr>
          <p:cNvSpPr txBox="1"/>
          <p:nvPr/>
        </p:nvSpPr>
        <p:spPr>
          <a:xfrm>
            <a:off x="1019298" y="6019365"/>
            <a:ext cx="6096740" cy="369332"/>
          </a:xfrm>
          <a:prstGeom prst="rect">
            <a:avLst/>
          </a:prstGeom>
          <a:noFill/>
        </p:spPr>
        <p:txBody>
          <a:bodyPr wrap="square">
            <a:spAutoFit/>
          </a:bodyPr>
          <a:lstStyle/>
          <a:p>
            <a:pPr marL="298450" indent="-285750">
              <a:lnSpc>
                <a:spcPct val="100000"/>
              </a:lnSpc>
              <a:spcBef>
                <a:spcPts val="100"/>
              </a:spcBef>
              <a:buFont typeface="Arial" panose="020B0604020202020204" pitchFamily="34" charset="0"/>
              <a:buChar char="•"/>
              <a:tabLst>
                <a:tab pos="233045" algn="l"/>
              </a:tabLst>
            </a:pPr>
            <a:r>
              <a:rPr lang="de-DE" sz="1800" dirty="0">
                <a:cs typeface="Calibri"/>
              </a:rPr>
              <a:t>das</a:t>
            </a:r>
            <a:r>
              <a:rPr lang="de-DE" sz="1800" spc="-25" dirty="0">
                <a:cs typeface="Calibri"/>
              </a:rPr>
              <a:t> </a:t>
            </a:r>
            <a:r>
              <a:rPr lang="de-DE" sz="1800" dirty="0">
                <a:cs typeface="Calibri"/>
              </a:rPr>
              <a:t>„</a:t>
            </a:r>
            <a:r>
              <a:rPr lang="de-DE" sz="1800" dirty="0" err="1">
                <a:cs typeface="Calibri"/>
              </a:rPr>
              <a:t>pdf</a:t>
            </a:r>
            <a:r>
              <a:rPr lang="de-DE" sz="1800" dirty="0">
                <a:cs typeface="Calibri"/>
              </a:rPr>
              <a:t>“</a:t>
            </a:r>
            <a:r>
              <a:rPr lang="de-DE" sz="1800" spc="-15" dirty="0">
                <a:cs typeface="Calibri"/>
              </a:rPr>
              <a:t> </a:t>
            </a:r>
            <a:r>
              <a:rPr lang="de-DE" sz="1800" dirty="0">
                <a:cs typeface="Calibri"/>
              </a:rPr>
              <a:t>ist</a:t>
            </a:r>
            <a:r>
              <a:rPr lang="de-DE" sz="1800" spc="-25" dirty="0">
                <a:cs typeface="Calibri"/>
              </a:rPr>
              <a:t> </a:t>
            </a:r>
            <a:r>
              <a:rPr lang="de-DE" sz="1800" dirty="0">
                <a:cs typeface="Calibri"/>
              </a:rPr>
              <a:t>erstellt</a:t>
            </a:r>
            <a:r>
              <a:rPr lang="de-DE" sz="1800" spc="-20" dirty="0">
                <a:cs typeface="Calibri"/>
              </a:rPr>
              <a:t> </a:t>
            </a:r>
            <a:r>
              <a:rPr lang="de-DE" sz="1800" dirty="0">
                <a:cs typeface="Calibri"/>
              </a:rPr>
              <a:t>und</a:t>
            </a:r>
            <a:r>
              <a:rPr lang="de-DE" sz="1800" spc="-25" dirty="0">
                <a:cs typeface="Calibri"/>
              </a:rPr>
              <a:t> </a:t>
            </a:r>
            <a:r>
              <a:rPr lang="de-DE" sz="1800" dirty="0">
                <a:cs typeface="Calibri"/>
              </a:rPr>
              <a:t>kann</a:t>
            </a:r>
            <a:r>
              <a:rPr lang="de-DE" sz="1800" spc="-15" dirty="0">
                <a:cs typeface="Calibri"/>
              </a:rPr>
              <a:t> </a:t>
            </a:r>
            <a:r>
              <a:rPr lang="de-DE" sz="1800" dirty="0">
                <a:cs typeface="Calibri"/>
              </a:rPr>
              <a:t>aufgerufen</a:t>
            </a:r>
            <a:r>
              <a:rPr lang="de-DE" sz="1800" spc="-15" dirty="0">
                <a:cs typeface="Calibri"/>
              </a:rPr>
              <a:t> </a:t>
            </a:r>
            <a:r>
              <a:rPr lang="de-DE" sz="1800" spc="-10" dirty="0">
                <a:cs typeface="Calibri"/>
              </a:rPr>
              <a:t>werden</a:t>
            </a:r>
            <a:endParaRPr lang="de-DE" sz="1800" dirty="0">
              <a:cs typeface="Calibri"/>
            </a:endParaRPr>
          </a:p>
        </p:txBody>
      </p:sp>
    </p:spTree>
    <p:extLst>
      <p:ext uri="{BB962C8B-B14F-4D97-AF65-F5344CB8AC3E}">
        <p14:creationId xmlns:p14="http://schemas.microsoft.com/office/powerpoint/2010/main" val="4551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6900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586562E-0972-4C14-9F09-89E17ADBCADE}" type="slidenum">
              <a:rPr lang="de-DE" sz="1100" b="1" smtClean="0">
                <a:solidFill>
                  <a:srgbClr val="00925B"/>
                </a:solidFill>
              </a:rPr>
              <a:t>18</a:t>
            </a:fld>
            <a:endParaRPr lang="de-DE" b="1" dirty="0">
              <a:solidFill>
                <a:srgbClr val="00925B"/>
              </a:solidFill>
            </a:endParaRPr>
          </a:p>
        </p:txBody>
      </p:sp>
      <p:graphicFrame>
        <p:nvGraphicFramePr>
          <p:cNvPr id="9" name="Tabelle 8">
            <a:extLst>
              <a:ext uri="{FF2B5EF4-FFF2-40B4-BE49-F238E27FC236}">
                <a16:creationId xmlns:a16="http://schemas.microsoft.com/office/drawing/2014/main" id="{B7F3A709-B714-254E-A3FD-8CF0F84B7A51}"/>
              </a:ext>
            </a:extLst>
          </p:cNvPr>
          <p:cNvGraphicFramePr>
            <a:graphicFrameLocks noGrp="1"/>
          </p:cNvGraphicFramePr>
          <p:nvPr/>
        </p:nvGraphicFramePr>
        <p:xfrm>
          <a:off x="1382400" y="1365774"/>
          <a:ext cx="8517405" cy="1543050"/>
        </p:xfrm>
        <a:graphic>
          <a:graphicData uri="http://schemas.openxmlformats.org/drawingml/2006/table">
            <a:tbl>
              <a:tblPr/>
              <a:tblGrid>
                <a:gridCol w="247643">
                  <a:extLst>
                    <a:ext uri="{9D8B030D-6E8A-4147-A177-3AD203B41FA5}">
                      <a16:colId xmlns:a16="http://schemas.microsoft.com/office/drawing/2014/main" val="4239769925"/>
                    </a:ext>
                  </a:extLst>
                </a:gridCol>
                <a:gridCol w="450260">
                  <a:extLst>
                    <a:ext uri="{9D8B030D-6E8A-4147-A177-3AD203B41FA5}">
                      <a16:colId xmlns:a16="http://schemas.microsoft.com/office/drawing/2014/main" val="2079499850"/>
                    </a:ext>
                  </a:extLst>
                </a:gridCol>
                <a:gridCol w="416490">
                  <a:extLst>
                    <a:ext uri="{9D8B030D-6E8A-4147-A177-3AD203B41FA5}">
                      <a16:colId xmlns:a16="http://schemas.microsoft.com/office/drawing/2014/main" val="4019990540"/>
                    </a:ext>
                  </a:extLst>
                </a:gridCol>
                <a:gridCol w="337694">
                  <a:extLst>
                    <a:ext uri="{9D8B030D-6E8A-4147-A177-3AD203B41FA5}">
                      <a16:colId xmlns:a16="http://schemas.microsoft.com/office/drawing/2014/main" val="4137793800"/>
                    </a:ext>
                  </a:extLst>
                </a:gridCol>
                <a:gridCol w="236386">
                  <a:extLst>
                    <a:ext uri="{9D8B030D-6E8A-4147-A177-3AD203B41FA5}">
                      <a16:colId xmlns:a16="http://schemas.microsoft.com/office/drawing/2014/main" val="1145803114"/>
                    </a:ext>
                  </a:extLst>
                </a:gridCol>
                <a:gridCol w="236386">
                  <a:extLst>
                    <a:ext uri="{9D8B030D-6E8A-4147-A177-3AD203B41FA5}">
                      <a16:colId xmlns:a16="http://schemas.microsoft.com/office/drawing/2014/main" val="471600099"/>
                    </a:ext>
                  </a:extLst>
                </a:gridCol>
                <a:gridCol w="236386">
                  <a:extLst>
                    <a:ext uri="{9D8B030D-6E8A-4147-A177-3AD203B41FA5}">
                      <a16:colId xmlns:a16="http://schemas.microsoft.com/office/drawing/2014/main" val="1561941522"/>
                    </a:ext>
                  </a:extLst>
                </a:gridCol>
                <a:gridCol w="236386">
                  <a:extLst>
                    <a:ext uri="{9D8B030D-6E8A-4147-A177-3AD203B41FA5}">
                      <a16:colId xmlns:a16="http://schemas.microsoft.com/office/drawing/2014/main" val="503924451"/>
                    </a:ext>
                  </a:extLst>
                </a:gridCol>
                <a:gridCol w="236386">
                  <a:extLst>
                    <a:ext uri="{9D8B030D-6E8A-4147-A177-3AD203B41FA5}">
                      <a16:colId xmlns:a16="http://schemas.microsoft.com/office/drawing/2014/main" val="3063757220"/>
                    </a:ext>
                  </a:extLst>
                </a:gridCol>
                <a:gridCol w="236386">
                  <a:extLst>
                    <a:ext uri="{9D8B030D-6E8A-4147-A177-3AD203B41FA5}">
                      <a16:colId xmlns:a16="http://schemas.microsoft.com/office/drawing/2014/main" val="1684572811"/>
                    </a:ext>
                  </a:extLst>
                </a:gridCol>
                <a:gridCol w="236386">
                  <a:extLst>
                    <a:ext uri="{9D8B030D-6E8A-4147-A177-3AD203B41FA5}">
                      <a16:colId xmlns:a16="http://schemas.microsoft.com/office/drawing/2014/main" val="3532111498"/>
                    </a:ext>
                  </a:extLst>
                </a:gridCol>
                <a:gridCol w="236386">
                  <a:extLst>
                    <a:ext uri="{9D8B030D-6E8A-4147-A177-3AD203B41FA5}">
                      <a16:colId xmlns:a16="http://schemas.microsoft.com/office/drawing/2014/main" val="4143733810"/>
                    </a:ext>
                  </a:extLst>
                </a:gridCol>
                <a:gridCol w="236386">
                  <a:extLst>
                    <a:ext uri="{9D8B030D-6E8A-4147-A177-3AD203B41FA5}">
                      <a16:colId xmlns:a16="http://schemas.microsoft.com/office/drawing/2014/main" val="2427275265"/>
                    </a:ext>
                  </a:extLst>
                </a:gridCol>
                <a:gridCol w="281412">
                  <a:extLst>
                    <a:ext uri="{9D8B030D-6E8A-4147-A177-3AD203B41FA5}">
                      <a16:colId xmlns:a16="http://schemas.microsoft.com/office/drawing/2014/main" val="4106632861"/>
                    </a:ext>
                  </a:extLst>
                </a:gridCol>
                <a:gridCol w="213873">
                  <a:extLst>
                    <a:ext uri="{9D8B030D-6E8A-4147-A177-3AD203B41FA5}">
                      <a16:colId xmlns:a16="http://schemas.microsoft.com/office/drawing/2014/main" val="1865125142"/>
                    </a:ext>
                  </a:extLst>
                </a:gridCol>
                <a:gridCol w="472772">
                  <a:extLst>
                    <a:ext uri="{9D8B030D-6E8A-4147-A177-3AD203B41FA5}">
                      <a16:colId xmlns:a16="http://schemas.microsoft.com/office/drawing/2014/main" val="2204079300"/>
                    </a:ext>
                  </a:extLst>
                </a:gridCol>
                <a:gridCol w="472772">
                  <a:extLst>
                    <a:ext uri="{9D8B030D-6E8A-4147-A177-3AD203B41FA5}">
                      <a16:colId xmlns:a16="http://schemas.microsoft.com/office/drawing/2014/main" val="2459304858"/>
                    </a:ext>
                  </a:extLst>
                </a:gridCol>
                <a:gridCol w="472772">
                  <a:extLst>
                    <a:ext uri="{9D8B030D-6E8A-4147-A177-3AD203B41FA5}">
                      <a16:colId xmlns:a16="http://schemas.microsoft.com/office/drawing/2014/main" val="2384693277"/>
                    </a:ext>
                  </a:extLst>
                </a:gridCol>
                <a:gridCol w="213873">
                  <a:extLst>
                    <a:ext uri="{9D8B030D-6E8A-4147-A177-3AD203B41FA5}">
                      <a16:colId xmlns:a16="http://schemas.microsoft.com/office/drawing/2014/main" val="773467343"/>
                    </a:ext>
                  </a:extLst>
                </a:gridCol>
                <a:gridCol w="525303">
                  <a:extLst>
                    <a:ext uri="{9D8B030D-6E8A-4147-A177-3AD203B41FA5}">
                      <a16:colId xmlns:a16="http://schemas.microsoft.com/office/drawing/2014/main" val="3645619999"/>
                    </a:ext>
                  </a:extLst>
                </a:gridCol>
                <a:gridCol w="525303">
                  <a:extLst>
                    <a:ext uri="{9D8B030D-6E8A-4147-A177-3AD203B41FA5}">
                      <a16:colId xmlns:a16="http://schemas.microsoft.com/office/drawing/2014/main" val="190932438"/>
                    </a:ext>
                  </a:extLst>
                </a:gridCol>
                <a:gridCol w="525303">
                  <a:extLst>
                    <a:ext uri="{9D8B030D-6E8A-4147-A177-3AD203B41FA5}">
                      <a16:colId xmlns:a16="http://schemas.microsoft.com/office/drawing/2014/main" val="1403469660"/>
                    </a:ext>
                  </a:extLst>
                </a:gridCol>
                <a:gridCol w="213873">
                  <a:extLst>
                    <a:ext uri="{9D8B030D-6E8A-4147-A177-3AD203B41FA5}">
                      <a16:colId xmlns:a16="http://schemas.microsoft.com/office/drawing/2014/main" val="4040456058"/>
                    </a:ext>
                  </a:extLst>
                </a:gridCol>
                <a:gridCol w="510294">
                  <a:extLst>
                    <a:ext uri="{9D8B030D-6E8A-4147-A177-3AD203B41FA5}">
                      <a16:colId xmlns:a16="http://schemas.microsoft.com/office/drawing/2014/main" val="1228326882"/>
                    </a:ext>
                  </a:extLst>
                </a:gridCol>
                <a:gridCol w="510294">
                  <a:extLst>
                    <a:ext uri="{9D8B030D-6E8A-4147-A177-3AD203B41FA5}">
                      <a16:colId xmlns:a16="http://schemas.microsoft.com/office/drawing/2014/main" val="3775411382"/>
                    </a:ext>
                  </a:extLst>
                </a:gridCol>
              </a:tblGrid>
              <a:tr h="200025">
                <a:tc gridSpan="19">
                  <a:txBody>
                    <a:bodyPr/>
                    <a:lstStyle/>
                    <a:p>
                      <a:pPr algn="l" fontAlgn="ctr"/>
                      <a:r>
                        <a:rPr lang="de-DE" sz="1100" b="1" i="1" u="none" strike="noStrike" dirty="0">
                          <a:solidFill>
                            <a:srgbClr val="000080"/>
                          </a:solidFill>
                          <a:effectLst/>
                          <a:latin typeface="Century Gothic" panose="020B0502020202020204" pitchFamily="34" charset="0"/>
                        </a:rPr>
                        <a:t>WAS WOLLEN WIR MIT DER BEOBACHTUNG ERREICHEN?</a:t>
                      </a:r>
                    </a:p>
                  </a:txBody>
                  <a:tcPr marL="9525" marR="9525" marT="9525"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w="12700" cap="flat" cmpd="sng" algn="ctr">
                      <a:solidFill>
                        <a:srgbClr val="000080"/>
                      </a:solidFill>
                      <a:prstDash val="solid"/>
                      <a:round/>
                      <a:headEnd type="none" w="med" len="med"/>
                      <a:tailEnd type="none" w="med" len="med"/>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990963661"/>
                  </a:ext>
                </a:extLst>
              </a:tr>
              <a:tr h="114300">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w="12700" cap="flat" cmpd="sng" algn="ctr">
                      <a:solidFill>
                        <a:srgbClr val="000080"/>
                      </a:solidFill>
                      <a:prstDash val="solid"/>
                      <a:round/>
                      <a:headEnd type="none" w="med" len="med"/>
                      <a:tailEnd type="none" w="med" len="med"/>
                    </a:lnT>
                    <a:lnB>
                      <a:noFill/>
                    </a:lnB>
                  </a:tcPr>
                </a:tc>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w="12700" cap="flat" cmpd="sng" algn="ctr">
                      <a:solidFill>
                        <a:srgbClr val="000080"/>
                      </a:solidFill>
                      <a:prstDash val="solid"/>
                      <a:round/>
                      <a:headEnd type="none" w="med" len="med"/>
                      <a:tailEnd type="none" w="med" len="med"/>
                    </a:lnT>
                    <a:lnB>
                      <a:noFill/>
                    </a:lnB>
                  </a:tcPr>
                </a:tc>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w="12700" cap="flat" cmpd="sng" algn="ctr">
                      <a:solidFill>
                        <a:srgbClr val="000080"/>
                      </a:solidFill>
                      <a:prstDash val="solid"/>
                      <a:round/>
                      <a:headEnd type="none" w="med" len="med"/>
                      <a:tailEnd type="none" w="med" len="med"/>
                    </a:lnT>
                    <a:lnB>
                      <a:noFill/>
                    </a:lnB>
                  </a:tcPr>
                </a:tc>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w="12700" cap="flat" cmpd="sng" algn="ctr">
                      <a:solidFill>
                        <a:srgbClr val="000080"/>
                      </a:solidFill>
                      <a:prstDash val="solid"/>
                      <a:round/>
                      <a:headEnd type="none" w="med" len="med"/>
                      <a:tailEnd type="none" w="med" len="med"/>
                    </a:lnT>
                    <a:lnB>
                      <a:noFill/>
                    </a:lnB>
                  </a:tcPr>
                </a:tc>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w="12700" cap="flat" cmpd="sng" algn="ctr">
                      <a:solidFill>
                        <a:srgbClr val="000080"/>
                      </a:solidFill>
                      <a:prstDash val="solid"/>
                      <a:round/>
                      <a:headEnd type="none" w="med" len="med"/>
                      <a:tailEnd type="none" w="med" len="med"/>
                    </a:lnT>
                    <a:lnB>
                      <a:noFill/>
                    </a:lnB>
                  </a:tcPr>
                </a:tc>
                <a:tc>
                  <a:txBody>
                    <a:bodyPr/>
                    <a:lstStyle/>
                    <a:p>
                      <a:pPr algn="l" fontAlgn="ctr"/>
                      <a:endParaRPr lang="de-DE" sz="1100" b="0" i="0" u="none" strike="noStrike" dirty="0">
                        <a:solidFill>
                          <a:srgbClr val="000080"/>
                        </a:solidFill>
                        <a:effectLst/>
                        <a:latin typeface="Century Gothic" panose="020B0502020202020204" pitchFamily="34" charset="0"/>
                      </a:endParaRPr>
                    </a:p>
                  </a:txBody>
                  <a:tcPr marL="9525" marR="9525" marT="9525" marB="0" anchor="ctr">
                    <a:lnL>
                      <a:noFill/>
                    </a:lnL>
                    <a:lnR>
                      <a:noFill/>
                    </a:lnR>
                    <a:lnT w="12700" cap="flat" cmpd="sng" algn="ctr">
                      <a:solidFill>
                        <a:srgbClr val="000080"/>
                      </a:solidFill>
                      <a:prstDash val="solid"/>
                      <a:round/>
                      <a:headEnd type="none" w="med" len="med"/>
                      <a:tailEnd type="none" w="med" len="med"/>
                    </a:lnT>
                    <a:lnB>
                      <a:noFill/>
                    </a:lnB>
                  </a:tcPr>
                </a:tc>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w="12700" cap="flat" cmpd="sng" algn="ctr">
                      <a:solidFill>
                        <a:srgbClr val="000080"/>
                      </a:solidFill>
                      <a:prstDash val="solid"/>
                      <a:round/>
                      <a:headEnd type="none" w="med" len="med"/>
                      <a:tailEnd type="none" w="med" len="med"/>
                    </a:lnT>
                    <a:lnB>
                      <a:noFill/>
                    </a:lnB>
                  </a:tcPr>
                </a:tc>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w="12700" cap="flat" cmpd="sng" algn="ctr">
                      <a:solidFill>
                        <a:srgbClr val="000080"/>
                      </a:solidFill>
                      <a:prstDash val="solid"/>
                      <a:round/>
                      <a:headEnd type="none" w="med" len="med"/>
                      <a:tailEnd type="none" w="med" len="med"/>
                    </a:lnT>
                    <a:lnB>
                      <a:noFill/>
                    </a:lnB>
                  </a:tcPr>
                </a:tc>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w="12700" cap="flat" cmpd="sng" algn="ctr">
                      <a:solidFill>
                        <a:srgbClr val="000080"/>
                      </a:solidFill>
                      <a:prstDash val="solid"/>
                      <a:round/>
                      <a:headEnd type="none" w="med" len="med"/>
                      <a:tailEnd type="none" w="med" len="med"/>
                    </a:lnT>
                    <a:lnB>
                      <a:noFill/>
                    </a:lnB>
                  </a:tcPr>
                </a:tc>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w="12700" cap="flat" cmpd="sng" algn="ctr">
                      <a:solidFill>
                        <a:srgbClr val="000080"/>
                      </a:solidFill>
                      <a:prstDash val="solid"/>
                      <a:round/>
                      <a:headEnd type="none" w="med" len="med"/>
                      <a:tailEnd type="none" w="med" len="med"/>
                    </a:lnT>
                    <a:lnB>
                      <a:noFill/>
                    </a:lnB>
                  </a:tcPr>
                </a:tc>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w="12700" cap="flat" cmpd="sng" algn="ctr">
                      <a:solidFill>
                        <a:srgbClr val="000080"/>
                      </a:solidFill>
                      <a:prstDash val="solid"/>
                      <a:round/>
                      <a:headEnd type="none" w="med" len="med"/>
                      <a:tailEnd type="none" w="med" len="med"/>
                    </a:lnT>
                    <a:lnB>
                      <a:noFill/>
                    </a:lnB>
                  </a:tcPr>
                </a:tc>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w="12700" cap="flat" cmpd="sng" algn="ctr">
                      <a:solidFill>
                        <a:srgbClr val="000080"/>
                      </a:solidFill>
                      <a:prstDash val="solid"/>
                      <a:round/>
                      <a:headEnd type="none" w="med" len="med"/>
                      <a:tailEnd type="none" w="med" len="med"/>
                    </a:lnT>
                    <a:lnB>
                      <a:noFill/>
                    </a:lnB>
                  </a:tcPr>
                </a:tc>
                <a:tc>
                  <a:txBody>
                    <a:bodyPr/>
                    <a:lstStyle/>
                    <a:p>
                      <a:pPr algn="l" fontAlgn="ctr"/>
                      <a:endParaRPr lang="de-DE" sz="1100" b="0" i="0" u="none" strike="noStrike" dirty="0">
                        <a:solidFill>
                          <a:srgbClr val="000080"/>
                        </a:solidFill>
                        <a:effectLst/>
                        <a:latin typeface="Century Gothic" panose="020B0502020202020204" pitchFamily="34" charset="0"/>
                      </a:endParaRPr>
                    </a:p>
                  </a:txBody>
                  <a:tcPr marL="9525" marR="9525" marT="9525" marB="0" anchor="ctr">
                    <a:lnL>
                      <a:noFill/>
                    </a:lnL>
                    <a:lnR>
                      <a:noFill/>
                    </a:lnR>
                    <a:lnT w="12700" cap="flat" cmpd="sng" algn="ctr">
                      <a:solidFill>
                        <a:srgbClr val="000080"/>
                      </a:solidFill>
                      <a:prstDash val="solid"/>
                      <a:round/>
                      <a:headEnd type="none" w="med" len="med"/>
                      <a:tailEnd type="none" w="med" len="med"/>
                    </a:lnT>
                    <a:lnB>
                      <a:noFill/>
                    </a:lnB>
                  </a:tcPr>
                </a:tc>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w="12700" cap="flat" cmpd="sng" algn="ctr">
                      <a:solidFill>
                        <a:srgbClr val="000080"/>
                      </a:solidFill>
                      <a:prstDash val="solid"/>
                      <a:round/>
                      <a:headEnd type="none" w="med" len="med"/>
                      <a:tailEnd type="none" w="med" len="med"/>
                    </a:lnT>
                    <a:lnB>
                      <a:noFill/>
                    </a:lnB>
                  </a:tcPr>
                </a:tc>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w="12700" cap="flat" cmpd="sng" algn="ctr">
                      <a:solidFill>
                        <a:srgbClr val="000080"/>
                      </a:solidFill>
                      <a:prstDash val="solid"/>
                      <a:round/>
                      <a:headEnd type="none" w="med" len="med"/>
                      <a:tailEnd type="none" w="med" len="med"/>
                    </a:lnT>
                    <a:lnB>
                      <a:noFill/>
                    </a:lnB>
                  </a:tcPr>
                </a:tc>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w="12700" cap="flat" cmpd="sng" algn="ctr">
                      <a:solidFill>
                        <a:srgbClr val="000080"/>
                      </a:solidFill>
                      <a:prstDash val="solid"/>
                      <a:round/>
                      <a:headEnd type="none" w="med" len="med"/>
                      <a:tailEnd type="none" w="med" len="med"/>
                    </a:lnT>
                    <a:lnB>
                      <a:noFill/>
                    </a:lnB>
                  </a:tcPr>
                </a:tc>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w="12700" cap="flat" cmpd="sng" algn="ctr">
                      <a:solidFill>
                        <a:srgbClr val="000080"/>
                      </a:solidFill>
                      <a:prstDash val="solid"/>
                      <a:round/>
                      <a:headEnd type="none" w="med" len="med"/>
                      <a:tailEnd type="none" w="med" len="med"/>
                    </a:lnT>
                    <a:lnB>
                      <a:noFill/>
                    </a:lnB>
                  </a:tcPr>
                </a:tc>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w="12700" cap="flat" cmpd="sng" algn="ctr">
                      <a:solidFill>
                        <a:srgbClr val="000080"/>
                      </a:solidFill>
                      <a:prstDash val="solid"/>
                      <a:round/>
                      <a:headEnd type="none" w="med" len="med"/>
                      <a:tailEnd type="none" w="med" len="med"/>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w="12700" cap="flat" cmpd="sng" algn="ctr">
                      <a:solidFill>
                        <a:srgbClr val="000080"/>
                      </a:solidFill>
                      <a:prstDash val="solid"/>
                      <a:round/>
                      <a:headEnd type="none" w="med" len="med"/>
                      <a:tailEnd type="none" w="med" len="med"/>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431635584"/>
                  </a:ext>
                </a:extLst>
              </a:tr>
              <a:tr h="190500">
                <a:tc gridSpan="8">
                  <a:txBody>
                    <a:bodyPr/>
                    <a:lstStyle/>
                    <a:p>
                      <a:pPr algn="l" fontAlgn="ctr"/>
                      <a:r>
                        <a:rPr lang="de-DE" sz="1100" b="0" i="0" u="none" strike="noStrike">
                          <a:effectLst/>
                          <a:latin typeface="Century Gothic" panose="020B0502020202020204" pitchFamily="34" charset="0"/>
                        </a:rPr>
                        <a:t>Wesentliche Gesichtspunkte:</a:t>
                      </a:r>
                    </a:p>
                  </a:txBody>
                  <a:tcPr marL="9525" marR="9525" marT="9525" marB="0" anchor="ctr">
                    <a:lnL>
                      <a:noFill/>
                    </a:lnL>
                    <a:lnR>
                      <a:noFill/>
                    </a:lnR>
                    <a:lnT>
                      <a:noFill/>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ctr"/>
                      <a:endParaRPr lang="de-DE" sz="1100" b="1" i="1" u="sng" strike="noStrike">
                        <a:solidFill>
                          <a:srgbClr val="993300"/>
                        </a:solidFill>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ctr"/>
                      <a:endParaRPr lang="de-DE" sz="1100" b="1" i="1" u="sng" strike="noStrike">
                        <a:solidFill>
                          <a:srgbClr val="993300"/>
                        </a:solidFill>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ctr"/>
                      <a:endParaRPr lang="de-DE" sz="1100" b="1" i="1" u="sng" strike="noStrike">
                        <a:solidFill>
                          <a:srgbClr val="993300"/>
                        </a:solidFill>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ctr"/>
                      <a:endParaRPr lang="de-DE" sz="1100" b="1" i="1" u="sng" strike="noStrike">
                        <a:solidFill>
                          <a:srgbClr val="993300"/>
                        </a:solidFill>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ctr"/>
                      <a:endParaRPr lang="de-DE" sz="1100" b="1" i="1" u="sng" strike="noStrike">
                        <a:solidFill>
                          <a:srgbClr val="993300"/>
                        </a:solidFill>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ctr"/>
                      <a:endParaRPr lang="de-DE" sz="1100" b="1" i="1" u="sng" strike="noStrike">
                        <a:solidFill>
                          <a:srgbClr val="993300"/>
                        </a:solidFill>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ctr"/>
                      <a:endParaRPr lang="de-DE" sz="1100" b="1" i="1" u="sng" strike="noStrike">
                        <a:solidFill>
                          <a:srgbClr val="993300"/>
                        </a:solidFill>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ctr"/>
                      <a:endParaRPr lang="de-DE" sz="1100" b="1" i="1" u="sng" strike="noStrike">
                        <a:solidFill>
                          <a:srgbClr val="993300"/>
                        </a:solidFill>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ctr"/>
                      <a:endParaRPr lang="de-DE" sz="1100" b="1" i="1" u="sng" strike="noStrike">
                        <a:solidFill>
                          <a:srgbClr val="993300"/>
                        </a:solidFill>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ctr"/>
                      <a:endParaRPr lang="de-DE" sz="1100" b="1" i="1" u="sng" strike="noStrike">
                        <a:solidFill>
                          <a:srgbClr val="993300"/>
                        </a:solidFill>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ctr"/>
                      <a:endParaRPr lang="de-DE" sz="1200" b="1" i="1" u="sng" strike="noStrike">
                        <a:solidFill>
                          <a:srgbClr val="9933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1" i="1" u="sng" strike="noStrike">
                        <a:solidFill>
                          <a:srgbClr val="9933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1" i="1" u="sng" strike="noStrike">
                        <a:solidFill>
                          <a:srgbClr val="9933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1" i="1" u="sng" strike="noStrike">
                        <a:solidFill>
                          <a:srgbClr val="9933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1" i="1" u="sng" strike="noStrike">
                        <a:solidFill>
                          <a:srgbClr val="9933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2258023081"/>
                  </a:ext>
                </a:extLst>
              </a:tr>
              <a:tr h="190500">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ctr" fontAlgn="ctr"/>
                      <a:r>
                        <a:rPr lang="de-DE" sz="1100" b="1" i="1" u="sng" strike="noStrike">
                          <a:effectLst/>
                          <a:latin typeface="Century Gothic" panose="020B0502020202020204" pitchFamily="34" charset="0"/>
                        </a:rPr>
                        <a:t>1.</a:t>
                      </a:r>
                    </a:p>
                  </a:txBody>
                  <a:tcPr marL="9525" marR="9525" marT="9525" marB="0" anchor="ctr">
                    <a:lnL>
                      <a:noFill/>
                    </a:lnL>
                    <a:lnR>
                      <a:noFill/>
                    </a:lnR>
                    <a:lnT>
                      <a:noFill/>
                    </a:lnT>
                    <a:lnB>
                      <a:noFill/>
                    </a:lnB>
                  </a:tcPr>
                </a:tc>
                <a:tc gridSpan="22">
                  <a:txBody>
                    <a:bodyPr/>
                    <a:lstStyle/>
                    <a:p>
                      <a:pPr algn="l" fontAlgn="ctr"/>
                      <a:r>
                        <a:rPr lang="de-DE" sz="1100" b="1" i="1" u="sng" strike="noStrike" dirty="0">
                          <a:effectLst/>
                          <a:latin typeface="Century Gothic" panose="020B0502020202020204" pitchFamily="34" charset="0"/>
                        </a:rPr>
                        <a:t>Natürlich spielen Auftreten und Leistung der SR weiterhin eine zentrale Rolle bei der Bewertung</a:t>
                      </a:r>
                    </a:p>
                  </a:txBody>
                  <a:tcPr marL="9525" marR="9525" marT="9525" marB="0" anchor="ctr">
                    <a:lnL>
                      <a:noFill/>
                    </a:lnL>
                    <a:lnR>
                      <a:noFill/>
                    </a:lnR>
                    <a:lnT>
                      <a:noFill/>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191010039"/>
                  </a:ext>
                </a:extLst>
              </a:tr>
              <a:tr h="190500">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ctr" fontAlgn="ctr"/>
                      <a:r>
                        <a:rPr lang="de-DE" sz="1100" b="1" i="1" u="sng" strike="noStrike">
                          <a:effectLst/>
                          <a:latin typeface="Century Gothic" panose="020B0502020202020204" pitchFamily="34" charset="0"/>
                        </a:rPr>
                        <a:t>2.</a:t>
                      </a:r>
                    </a:p>
                  </a:txBody>
                  <a:tcPr marL="9525" marR="9525" marT="9525" marB="0" anchor="ctr">
                    <a:lnL>
                      <a:noFill/>
                    </a:lnL>
                    <a:lnR>
                      <a:noFill/>
                    </a:lnR>
                    <a:lnT>
                      <a:noFill/>
                    </a:lnT>
                    <a:lnB>
                      <a:noFill/>
                    </a:lnB>
                  </a:tcPr>
                </a:tc>
                <a:tc gridSpan="17">
                  <a:txBody>
                    <a:bodyPr/>
                    <a:lstStyle/>
                    <a:p>
                      <a:pPr algn="l" fontAlgn="ctr"/>
                      <a:r>
                        <a:rPr lang="de-DE" sz="1100" b="1" i="1" u="sng" strike="noStrike" dirty="0">
                          <a:effectLst/>
                          <a:latin typeface="Century Gothic" panose="020B0502020202020204" pitchFamily="34" charset="0"/>
                        </a:rPr>
                        <a:t>Schiedsrichter sollen eine persönliche Weiterbildung erfahren</a:t>
                      </a:r>
                    </a:p>
                  </a:txBody>
                  <a:tcPr marL="9525" marR="9525" marT="9525" marB="0" anchor="ctr">
                    <a:lnL>
                      <a:noFill/>
                    </a:lnL>
                    <a:lnR>
                      <a:noFill/>
                    </a:lnR>
                    <a:lnT>
                      <a:noFill/>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569556497"/>
                  </a:ext>
                </a:extLst>
              </a:tr>
              <a:tr h="190500">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ctr"/>
                      <a:endParaRPr lang="de-DE" sz="1100" b="0" i="0" u="none" strike="noStrike">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ctr"/>
                      <a:endParaRPr lang="de-DE" sz="1100" b="0" i="0" u="none" strike="noStrike">
                        <a:effectLst/>
                        <a:latin typeface="Century Gothic" panose="020B0502020202020204" pitchFamily="34" charset="0"/>
                      </a:endParaRPr>
                    </a:p>
                  </a:txBody>
                  <a:tcPr marL="9525" marR="9525" marT="9525" marB="0" anchor="ctr">
                    <a:lnL>
                      <a:noFill/>
                    </a:lnL>
                    <a:lnR>
                      <a:noFill/>
                    </a:lnR>
                    <a:lnT>
                      <a:noFill/>
                    </a:lnT>
                    <a:lnB>
                      <a:noFill/>
                    </a:lnB>
                  </a:tcPr>
                </a:tc>
                <a:tc gridSpan="16">
                  <a:txBody>
                    <a:bodyPr/>
                    <a:lstStyle/>
                    <a:p>
                      <a:pPr algn="l" fontAlgn="ctr"/>
                      <a:r>
                        <a:rPr lang="de-DE" sz="1100" b="0" i="1" u="none" strike="noStrike">
                          <a:effectLst/>
                          <a:latin typeface="Century Gothic" panose="020B0502020202020204" pitchFamily="34" charset="0"/>
                        </a:rPr>
                        <a:t>das bezieht sich auf das Beobachtergespräch nach dem Spiel,</a:t>
                      </a:r>
                    </a:p>
                  </a:txBody>
                  <a:tcPr marL="9525" marR="9525" marT="9525" marB="0" anchor="ctr">
                    <a:lnL>
                      <a:noFill/>
                    </a:lnL>
                    <a:lnR>
                      <a:noFill/>
                    </a:lnR>
                    <a:lnT>
                      <a:noFill/>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ctr"/>
                      <a:endParaRPr lang="de-DE" sz="1200" b="0" i="1" u="none" strike="noStrike">
                        <a:solidFill>
                          <a:srgbClr val="9933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1" u="none" strike="noStrike">
                        <a:solidFill>
                          <a:srgbClr val="9933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1" u="none" strike="noStrike">
                        <a:solidFill>
                          <a:srgbClr val="9933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1" u="none" strike="noStrike">
                        <a:solidFill>
                          <a:srgbClr val="9933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1" u="none" strike="noStrike">
                        <a:solidFill>
                          <a:srgbClr val="9933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2051475141"/>
                  </a:ext>
                </a:extLst>
              </a:tr>
              <a:tr h="190500">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ctr"/>
                      <a:endParaRPr lang="de-DE" sz="1100" b="0" i="0" u="none" strike="noStrike">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ctr"/>
                      <a:endParaRPr lang="de-DE" sz="1100" b="0" i="0" u="none" strike="noStrike">
                        <a:effectLst/>
                        <a:latin typeface="Century Gothic" panose="020B0502020202020204" pitchFamily="34" charset="0"/>
                      </a:endParaRPr>
                    </a:p>
                  </a:txBody>
                  <a:tcPr marL="9525" marR="9525" marT="9525" marB="0" anchor="ctr">
                    <a:lnL>
                      <a:noFill/>
                    </a:lnL>
                    <a:lnR>
                      <a:noFill/>
                    </a:lnR>
                    <a:lnT>
                      <a:noFill/>
                    </a:lnT>
                    <a:lnB>
                      <a:noFill/>
                    </a:lnB>
                  </a:tcPr>
                </a:tc>
                <a:tc gridSpan="21">
                  <a:txBody>
                    <a:bodyPr/>
                    <a:lstStyle/>
                    <a:p>
                      <a:pPr algn="l" fontAlgn="ctr"/>
                      <a:r>
                        <a:rPr lang="de-DE" sz="1100" b="0" i="1" u="none" strike="noStrike">
                          <a:effectLst/>
                          <a:latin typeface="Century Gothic" panose="020B0502020202020204" pitchFamily="34" charset="0"/>
                        </a:rPr>
                        <a:t>ebenso aber wird mit ihnen die Gesamtsaison zur Entwicklung des Gespannes ausgewertet</a:t>
                      </a:r>
                    </a:p>
                  </a:txBody>
                  <a:tcPr marL="9525" marR="9525" marT="9525" marB="0" anchor="ctr">
                    <a:lnL>
                      <a:noFill/>
                    </a:lnL>
                    <a:lnR>
                      <a:noFill/>
                    </a:lnR>
                    <a:lnT>
                      <a:noFill/>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793406134"/>
                  </a:ext>
                </a:extLst>
              </a:tr>
              <a:tr h="190500">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ctr" fontAlgn="ctr"/>
                      <a:r>
                        <a:rPr lang="de-DE" sz="1100" b="1" i="1" u="sng" strike="noStrike">
                          <a:effectLst/>
                          <a:latin typeface="Century Gothic" panose="020B0502020202020204" pitchFamily="34" charset="0"/>
                        </a:rPr>
                        <a:t>3.</a:t>
                      </a:r>
                    </a:p>
                  </a:txBody>
                  <a:tcPr marL="9525" marR="9525" marT="9525" marB="0" anchor="ctr">
                    <a:lnL>
                      <a:noFill/>
                    </a:lnL>
                    <a:lnR>
                      <a:noFill/>
                    </a:lnR>
                    <a:lnT>
                      <a:noFill/>
                    </a:lnT>
                    <a:lnB>
                      <a:noFill/>
                    </a:lnB>
                  </a:tcPr>
                </a:tc>
                <a:tc gridSpan="16">
                  <a:txBody>
                    <a:bodyPr/>
                    <a:lstStyle/>
                    <a:p>
                      <a:pPr algn="l" fontAlgn="ctr"/>
                      <a:r>
                        <a:rPr lang="de-DE" sz="1100" b="1" i="1" u="sng" strike="noStrike" dirty="0">
                          <a:effectLst/>
                          <a:latin typeface="Century Gothic" panose="020B0502020202020204" pitchFamily="34" charset="0"/>
                        </a:rPr>
                        <a:t>Herausarbeitung von Schwerpunkten für das Lehrwesen</a:t>
                      </a:r>
                    </a:p>
                  </a:txBody>
                  <a:tcPr marL="9525" marR="9525" marT="9525" marB="0" anchor="ctr">
                    <a:lnL>
                      <a:noFill/>
                    </a:lnL>
                    <a:lnR>
                      <a:noFill/>
                    </a:lnR>
                    <a:lnT>
                      <a:noFill/>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ctr"/>
                      <a:endParaRPr lang="de-DE" sz="1200" b="1" i="1" u="sng" strike="noStrike">
                        <a:solidFill>
                          <a:srgbClr val="9933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dirty="0">
                        <a:solidFill>
                          <a:srgbClr val="00008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830302068"/>
                  </a:ext>
                </a:extLst>
              </a:tr>
            </a:tbl>
          </a:graphicData>
        </a:graphic>
      </p:graphicFrame>
      <p:graphicFrame>
        <p:nvGraphicFramePr>
          <p:cNvPr id="10" name="Tabelle 9">
            <a:extLst>
              <a:ext uri="{FF2B5EF4-FFF2-40B4-BE49-F238E27FC236}">
                <a16:creationId xmlns:a16="http://schemas.microsoft.com/office/drawing/2014/main" id="{43E92F14-64BD-FB96-9AAD-9EDF918CF760}"/>
              </a:ext>
            </a:extLst>
          </p:cNvPr>
          <p:cNvGraphicFramePr>
            <a:graphicFrameLocks noGrp="1"/>
          </p:cNvGraphicFramePr>
          <p:nvPr/>
        </p:nvGraphicFramePr>
        <p:xfrm>
          <a:off x="1382400" y="3218799"/>
          <a:ext cx="8781433" cy="1908810"/>
        </p:xfrm>
        <a:graphic>
          <a:graphicData uri="http://schemas.openxmlformats.org/drawingml/2006/table">
            <a:tbl>
              <a:tblPr/>
              <a:tblGrid>
                <a:gridCol w="255320">
                  <a:extLst>
                    <a:ext uri="{9D8B030D-6E8A-4147-A177-3AD203B41FA5}">
                      <a16:colId xmlns:a16="http://schemas.microsoft.com/office/drawing/2014/main" val="2786549049"/>
                    </a:ext>
                  </a:extLst>
                </a:gridCol>
                <a:gridCol w="464216">
                  <a:extLst>
                    <a:ext uri="{9D8B030D-6E8A-4147-A177-3AD203B41FA5}">
                      <a16:colId xmlns:a16="http://schemas.microsoft.com/office/drawing/2014/main" val="3744730367"/>
                    </a:ext>
                  </a:extLst>
                </a:gridCol>
                <a:gridCol w="429401">
                  <a:extLst>
                    <a:ext uri="{9D8B030D-6E8A-4147-A177-3AD203B41FA5}">
                      <a16:colId xmlns:a16="http://schemas.microsoft.com/office/drawing/2014/main" val="3965940514"/>
                    </a:ext>
                  </a:extLst>
                </a:gridCol>
                <a:gridCol w="348163">
                  <a:extLst>
                    <a:ext uri="{9D8B030D-6E8A-4147-A177-3AD203B41FA5}">
                      <a16:colId xmlns:a16="http://schemas.microsoft.com/office/drawing/2014/main" val="3151380428"/>
                    </a:ext>
                  </a:extLst>
                </a:gridCol>
                <a:gridCol w="243714">
                  <a:extLst>
                    <a:ext uri="{9D8B030D-6E8A-4147-A177-3AD203B41FA5}">
                      <a16:colId xmlns:a16="http://schemas.microsoft.com/office/drawing/2014/main" val="3809322636"/>
                    </a:ext>
                  </a:extLst>
                </a:gridCol>
                <a:gridCol w="243714">
                  <a:extLst>
                    <a:ext uri="{9D8B030D-6E8A-4147-A177-3AD203B41FA5}">
                      <a16:colId xmlns:a16="http://schemas.microsoft.com/office/drawing/2014/main" val="4270358115"/>
                    </a:ext>
                  </a:extLst>
                </a:gridCol>
                <a:gridCol w="243714">
                  <a:extLst>
                    <a:ext uri="{9D8B030D-6E8A-4147-A177-3AD203B41FA5}">
                      <a16:colId xmlns:a16="http://schemas.microsoft.com/office/drawing/2014/main" val="3915904327"/>
                    </a:ext>
                  </a:extLst>
                </a:gridCol>
                <a:gridCol w="243714">
                  <a:extLst>
                    <a:ext uri="{9D8B030D-6E8A-4147-A177-3AD203B41FA5}">
                      <a16:colId xmlns:a16="http://schemas.microsoft.com/office/drawing/2014/main" val="2860888477"/>
                    </a:ext>
                  </a:extLst>
                </a:gridCol>
                <a:gridCol w="243714">
                  <a:extLst>
                    <a:ext uri="{9D8B030D-6E8A-4147-A177-3AD203B41FA5}">
                      <a16:colId xmlns:a16="http://schemas.microsoft.com/office/drawing/2014/main" val="4109267327"/>
                    </a:ext>
                  </a:extLst>
                </a:gridCol>
                <a:gridCol w="243714">
                  <a:extLst>
                    <a:ext uri="{9D8B030D-6E8A-4147-A177-3AD203B41FA5}">
                      <a16:colId xmlns:a16="http://schemas.microsoft.com/office/drawing/2014/main" val="3691532895"/>
                    </a:ext>
                  </a:extLst>
                </a:gridCol>
                <a:gridCol w="243714">
                  <a:extLst>
                    <a:ext uri="{9D8B030D-6E8A-4147-A177-3AD203B41FA5}">
                      <a16:colId xmlns:a16="http://schemas.microsoft.com/office/drawing/2014/main" val="2345309768"/>
                    </a:ext>
                  </a:extLst>
                </a:gridCol>
                <a:gridCol w="243714">
                  <a:extLst>
                    <a:ext uri="{9D8B030D-6E8A-4147-A177-3AD203B41FA5}">
                      <a16:colId xmlns:a16="http://schemas.microsoft.com/office/drawing/2014/main" val="1117242466"/>
                    </a:ext>
                  </a:extLst>
                </a:gridCol>
                <a:gridCol w="243714">
                  <a:extLst>
                    <a:ext uri="{9D8B030D-6E8A-4147-A177-3AD203B41FA5}">
                      <a16:colId xmlns:a16="http://schemas.microsoft.com/office/drawing/2014/main" val="1354938160"/>
                    </a:ext>
                  </a:extLst>
                </a:gridCol>
                <a:gridCol w="290135">
                  <a:extLst>
                    <a:ext uri="{9D8B030D-6E8A-4147-A177-3AD203B41FA5}">
                      <a16:colId xmlns:a16="http://schemas.microsoft.com/office/drawing/2014/main" val="950256746"/>
                    </a:ext>
                  </a:extLst>
                </a:gridCol>
                <a:gridCol w="220503">
                  <a:extLst>
                    <a:ext uri="{9D8B030D-6E8A-4147-A177-3AD203B41FA5}">
                      <a16:colId xmlns:a16="http://schemas.microsoft.com/office/drawing/2014/main" val="2855213400"/>
                    </a:ext>
                  </a:extLst>
                </a:gridCol>
                <a:gridCol w="487427">
                  <a:extLst>
                    <a:ext uri="{9D8B030D-6E8A-4147-A177-3AD203B41FA5}">
                      <a16:colId xmlns:a16="http://schemas.microsoft.com/office/drawing/2014/main" val="2052600308"/>
                    </a:ext>
                  </a:extLst>
                </a:gridCol>
                <a:gridCol w="487427">
                  <a:extLst>
                    <a:ext uri="{9D8B030D-6E8A-4147-A177-3AD203B41FA5}">
                      <a16:colId xmlns:a16="http://schemas.microsoft.com/office/drawing/2014/main" val="2282832568"/>
                    </a:ext>
                  </a:extLst>
                </a:gridCol>
                <a:gridCol w="487427">
                  <a:extLst>
                    <a:ext uri="{9D8B030D-6E8A-4147-A177-3AD203B41FA5}">
                      <a16:colId xmlns:a16="http://schemas.microsoft.com/office/drawing/2014/main" val="2540758113"/>
                    </a:ext>
                  </a:extLst>
                </a:gridCol>
                <a:gridCol w="220503">
                  <a:extLst>
                    <a:ext uri="{9D8B030D-6E8A-4147-A177-3AD203B41FA5}">
                      <a16:colId xmlns:a16="http://schemas.microsoft.com/office/drawing/2014/main" val="4144773215"/>
                    </a:ext>
                  </a:extLst>
                </a:gridCol>
                <a:gridCol w="541586">
                  <a:extLst>
                    <a:ext uri="{9D8B030D-6E8A-4147-A177-3AD203B41FA5}">
                      <a16:colId xmlns:a16="http://schemas.microsoft.com/office/drawing/2014/main" val="2897011795"/>
                    </a:ext>
                  </a:extLst>
                </a:gridCol>
                <a:gridCol w="541586">
                  <a:extLst>
                    <a:ext uri="{9D8B030D-6E8A-4147-A177-3AD203B41FA5}">
                      <a16:colId xmlns:a16="http://schemas.microsoft.com/office/drawing/2014/main" val="817823003"/>
                    </a:ext>
                  </a:extLst>
                </a:gridCol>
                <a:gridCol w="541586">
                  <a:extLst>
                    <a:ext uri="{9D8B030D-6E8A-4147-A177-3AD203B41FA5}">
                      <a16:colId xmlns:a16="http://schemas.microsoft.com/office/drawing/2014/main" val="804387439"/>
                    </a:ext>
                  </a:extLst>
                </a:gridCol>
                <a:gridCol w="220503">
                  <a:extLst>
                    <a:ext uri="{9D8B030D-6E8A-4147-A177-3AD203B41FA5}">
                      <a16:colId xmlns:a16="http://schemas.microsoft.com/office/drawing/2014/main" val="4126868268"/>
                    </a:ext>
                  </a:extLst>
                </a:gridCol>
                <a:gridCol w="526112">
                  <a:extLst>
                    <a:ext uri="{9D8B030D-6E8A-4147-A177-3AD203B41FA5}">
                      <a16:colId xmlns:a16="http://schemas.microsoft.com/office/drawing/2014/main" val="2738763580"/>
                    </a:ext>
                  </a:extLst>
                </a:gridCol>
                <a:gridCol w="526112">
                  <a:extLst>
                    <a:ext uri="{9D8B030D-6E8A-4147-A177-3AD203B41FA5}">
                      <a16:colId xmlns:a16="http://schemas.microsoft.com/office/drawing/2014/main" val="4043364059"/>
                    </a:ext>
                  </a:extLst>
                </a:gridCol>
              </a:tblGrid>
              <a:tr h="200025">
                <a:tc gridSpan="19">
                  <a:txBody>
                    <a:bodyPr/>
                    <a:lstStyle/>
                    <a:p>
                      <a:pPr algn="l" fontAlgn="ctr"/>
                      <a:r>
                        <a:rPr lang="de-DE" sz="1100" b="1" i="1" u="none" strike="noStrike" dirty="0">
                          <a:solidFill>
                            <a:srgbClr val="000080"/>
                          </a:solidFill>
                          <a:effectLst/>
                          <a:latin typeface="Century Gothic" panose="020B0502020202020204" pitchFamily="34" charset="0"/>
                        </a:rPr>
                        <a:t>WAS IST ZU BEWERTEN?</a:t>
                      </a:r>
                    </a:p>
                  </a:txBody>
                  <a:tcPr marL="9525" marR="9525" marT="9525"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w="12700" cap="flat" cmpd="sng" algn="ctr">
                      <a:solidFill>
                        <a:srgbClr val="000080"/>
                      </a:solidFill>
                      <a:prstDash val="solid"/>
                      <a:round/>
                      <a:headEnd type="none" w="med" len="med"/>
                      <a:tailEnd type="none" w="med" len="med"/>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4069249009"/>
                  </a:ext>
                </a:extLst>
              </a:tr>
              <a:tr h="114300">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w="12700" cap="flat" cmpd="sng" algn="ctr">
                      <a:solidFill>
                        <a:srgbClr val="000080"/>
                      </a:solidFill>
                      <a:prstDash val="solid"/>
                      <a:round/>
                      <a:headEnd type="none" w="med" len="med"/>
                      <a:tailEnd type="none" w="med" len="med"/>
                    </a:lnT>
                    <a:lnB>
                      <a:noFill/>
                    </a:lnB>
                  </a:tcPr>
                </a:tc>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w="12700" cap="flat" cmpd="sng" algn="ctr">
                      <a:solidFill>
                        <a:srgbClr val="000080"/>
                      </a:solidFill>
                      <a:prstDash val="solid"/>
                      <a:round/>
                      <a:headEnd type="none" w="med" len="med"/>
                      <a:tailEnd type="none" w="med" len="med"/>
                    </a:lnT>
                    <a:lnB>
                      <a:noFill/>
                    </a:lnB>
                  </a:tcPr>
                </a:tc>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w="12700" cap="flat" cmpd="sng" algn="ctr">
                      <a:solidFill>
                        <a:srgbClr val="000080"/>
                      </a:solidFill>
                      <a:prstDash val="solid"/>
                      <a:round/>
                      <a:headEnd type="none" w="med" len="med"/>
                      <a:tailEnd type="none" w="med" len="med"/>
                    </a:lnT>
                    <a:lnB>
                      <a:noFill/>
                    </a:lnB>
                  </a:tcPr>
                </a:tc>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w="12700" cap="flat" cmpd="sng" algn="ctr">
                      <a:solidFill>
                        <a:srgbClr val="000080"/>
                      </a:solidFill>
                      <a:prstDash val="solid"/>
                      <a:round/>
                      <a:headEnd type="none" w="med" len="med"/>
                      <a:tailEnd type="none" w="med" len="med"/>
                    </a:lnT>
                    <a:lnB>
                      <a:noFill/>
                    </a:lnB>
                  </a:tcPr>
                </a:tc>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w="12700" cap="flat" cmpd="sng" algn="ctr">
                      <a:solidFill>
                        <a:srgbClr val="000080"/>
                      </a:solidFill>
                      <a:prstDash val="solid"/>
                      <a:round/>
                      <a:headEnd type="none" w="med" len="med"/>
                      <a:tailEnd type="none" w="med" len="med"/>
                    </a:lnT>
                    <a:lnB>
                      <a:noFill/>
                    </a:lnB>
                  </a:tcPr>
                </a:tc>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w="12700" cap="flat" cmpd="sng" algn="ctr">
                      <a:solidFill>
                        <a:srgbClr val="000080"/>
                      </a:solidFill>
                      <a:prstDash val="solid"/>
                      <a:round/>
                      <a:headEnd type="none" w="med" len="med"/>
                      <a:tailEnd type="none" w="med" len="med"/>
                    </a:lnT>
                    <a:lnB>
                      <a:noFill/>
                    </a:lnB>
                  </a:tcPr>
                </a:tc>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w="12700" cap="flat" cmpd="sng" algn="ctr">
                      <a:solidFill>
                        <a:srgbClr val="000080"/>
                      </a:solidFill>
                      <a:prstDash val="solid"/>
                      <a:round/>
                      <a:headEnd type="none" w="med" len="med"/>
                      <a:tailEnd type="none" w="med" len="med"/>
                    </a:lnT>
                    <a:lnB>
                      <a:noFill/>
                    </a:lnB>
                  </a:tcPr>
                </a:tc>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w="12700" cap="flat" cmpd="sng" algn="ctr">
                      <a:solidFill>
                        <a:srgbClr val="000080"/>
                      </a:solidFill>
                      <a:prstDash val="solid"/>
                      <a:round/>
                      <a:headEnd type="none" w="med" len="med"/>
                      <a:tailEnd type="none" w="med" len="med"/>
                    </a:lnT>
                    <a:lnB>
                      <a:noFill/>
                    </a:lnB>
                  </a:tcPr>
                </a:tc>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w="12700" cap="flat" cmpd="sng" algn="ctr">
                      <a:solidFill>
                        <a:srgbClr val="000080"/>
                      </a:solidFill>
                      <a:prstDash val="solid"/>
                      <a:round/>
                      <a:headEnd type="none" w="med" len="med"/>
                      <a:tailEnd type="none" w="med" len="med"/>
                    </a:lnT>
                    <a:lnB>
                      <a:noFill/>
                    </a:lnB>
                  </a:tcPr>
                </a:tc>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w="12700" cap="flat" cmpd="sng" algn="ctr">
                      <a:solidFill>
                        <a:srgbClr val="000080"/>
                      </a:solidFill>
                      <a:prstDash val="solid"/>
                      <a:round/>
                      <a:headEnd type="none" w="med" len="med"/>
                      <a:tailEnd type="none" w="med" len="med"/>
                    </a:lnT>
                    <a:lnB>
                      <a:noFill/>
                    </a:lnB>
                  </a:tcPr>
                </a:tc>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w="12700" cap="flat" cmpd="sng" algn="ctr">
                      <a:solidFill>
                        <a:srgbClr val="000080"/>
                      </a:solidFill>
                      <a:prstDash val="solid"/>
                      <a:round/>
                      <a:headEnd type="none" w="med" len="med"/>
                      <a:tailEnd type="none" w="med" len="med"/>
                    </a:lnT>
                    <a:lnB>
                      <a:noFill/>
                    </a:lnB>
                  </a:tcPr>
                </a:tc>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w="12700" cap="flat" cmpd="sng" algn="ctr">
                      <a:solidFill>
                        <a:srgbClr val="000080"/>
                      </a:solidFill>
                      <a:prstDash val="solid"/>
                      <a:round/>
                      <a:headEnd type="none" w="med" len="med"/>
                      <a:tailEnd type="none" w="med" len="med"/>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w="12700" cap="flat" cmpd="sng" algn="ctr">
                      <a:solidFill>
                        <a:srgbClr val="000080"/>
                      </a:solidFill>
                      <a:prstDash val="solid"/>
                      <a:round/>
                      <a:headEnd type="none" w="med" len="med"/>
                      <a:tailEnd type="none" w="med" len="med"/>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w="12700" cap="flat" cmpd="sng" algn="ctr">
                      <a:solidFill>
                        <a:srgbClr val="000080"/>
                      </a:solidFill>
                      <a:prstDash val="solid"/>
                      <a:round/>
                      <a:headEnd type="none" w="med" len="med"/>
                      <a:tailEnd type="none" w="med" len="med"/>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w="12700" cap="flat" cmpd="sng" algn="ctr">
                      <a:solidFill>
                        <a:srgbClr val="000080"/>
                      </a:solidFill>
                      <a:prstDash val="solid"/>
                      <a:round/>
                      <a:headEnd type="none" w="med" len="med"/>
                      <a:tailEnd type="none" w="med" len="med"/>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w="12700" cap="flat" cmpd="sng" algn="ctr">
                      <a:solidFill>
                        <a:srgbClr val="000080"/>
                      </a:solidFill>
                      <a:prstDash val="solid"/>
                      <a:round/>
                      <a:headEnd type="none" w="med" len="med"/>
                      <a:tailEnd type="none" w="med" len="med"/>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w="12700" cap="flat" cmpd="sng" algn="ctr">
                      <a:solidFill>
                        <a:srgbClr val="000080"/>
                      </a:solidFill>
                      <a:prstDash val="solid"/>
                      <a:round/>
                      <a:headEnd type="none" w="med" len="med"/>
                      <a:tailEnd type="none" w="med" len="med"/>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w="12700" cap="flat" cmpd="sng" algn="ctr">
                      <a:solidFill>
                        <a:srgbClr val="000080"/>
                      </a:solidFill>
                      <a:prstDash val="solid"/>
                      <a:round/>
                      <a:headEnd type="none" w="med" len="med"/>
                      <a:tailEnd type="none" w="med" len="med"/>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w="12700" cap="flat" cmpd="sng" algn="ctr">
                      <a:solidFill>
                        <a:srgbClr val="000080"/>
                      </a:solidFill>
                      <a:prstDash val="solid"/>
                      <a:round/>
                      <a:headEnd type="none" w="med" len="med"/>
                      <a:tailEnd type="none" w="med" len="med"/>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926084934"/>
                  </a:ext>
                </a:extLst>
              </a:tr>
              <a:tr h="180975">
                <a:tc gridSpan="25">
                  <a:txBody>
                    <a:bodyPr/>
                    <a:lstStyle/>
                    <a:p>
                      <a:pPr algn="l" fontAlgn="ctr"/>
                      <a:r>
                        <a:rPr lang="de-DE" sz="1100" b="0" i="0" u="none" strike="noStrike">
                          <a:solidFill>
                            <a:srgbClr val="000000"/>
                          </a:solidFill>
                          <a:effectLst/>
                          <a:latin typeface="Century Gothic" panose="020B0502020202020204" pitchFamily="34" charset="0"/>
                        </a:rPr>
                        <a:t>Grundsatz: Der Beobachter als "Erbsenzähler" ist passe´  -  in jeder Bewertungsrubrik soll er sich zuerst einen</a:t>
                      </a:r>
                      <a:endParaRPr lang="de-DE" sz="1100" b="0" i="0" u="none" strike="noStrike">
                        <a:effectLst/>
                        <a:latin typeface="Century Gothic" panose="020B0502020202020204" pitchFamily="34" charset="0"/>
                      </a:endParaRPr>
                    </a:p>
                  </a:txBody>
                  <a:tcPr marL="9525" marR="9525" marT="9525" marB="0" anchor="ctr">
                    <a:lnL>
                      <a:noFill/>
                    </a:lnL>
                    <a:lnR>
                      <a:noFill/>
                    </a:lnR>
                    <a:lnT>
                      <a:noFill/>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192814436"/>
                  </a:ext>
                </a:extLst>
              </a:tr>
              <a:tr h="180975">
                <a:tc gridSpan="24">
                  <a:txBody>
                    <a:bodyPr/>
                    <a:lstStyle/>
                    <a:p>
                      <a:pPr algn="l" fontAlgn="ctr"/>
                      <a:r>
                        <a:rPr lang="de-DE" sz="1100" b="0" i="0" u="none" strike="noStrike" dirty="0">
                          <a:effectLst/>
                          <a:latin typeface="Century Gothic" panose="020B0502020202020204" pitchFamily="34" charset="0"/>
                        </a:rPr>
                        <a:t>Grundeindruck erarbeiten, um diesen schließlich anhand gesammelter Einzelbeobachtungen zu unterlegen.</a:t>
                      </a:r>
                    </a:p>
                  </a:txBody>
                  <a:tcPr marL="9525" marR="9525" marT="9525" marB="0" anchor="ctr">
                    <a:lnL>
                      <a:noFill/>
                    </a:lnL>
                    <a:lnR>
                      <a:noFill/>
                    </a:lnR>
                    <a:lnT>
                      <a:noFill/>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ctr"/>
                      <a:endParaRPr lang="de-DE" sz="1200" b="0" i="0" u="none" strike="noStrike">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3572965797"/>
                  </a:ext>
                </a:extLst>
              </a:tr>
              <a:tr h="180975">
                <a:tc gridSpan="25">
                  <a:txBody>
                    <a:bodyPr/>
                    <a:lstStyle/>
                    <a:p>
                      <a:pPr algn="l" fontAlgn="ctr"/>
                      <a:r>
                        <a:rPr lang="de-DE" sz="1100" b="0" i="0" u="none" strike="noStrike" dirty="0">
                          <a:effectLst/>
                          <a:latin typeface="Century Gothic" panose="020B0502020202020204" pitchFamily="34" charset="0"/>
                        </a:rPr>
                        <a:t>Wenden wir uns der Vorderseite des Bogens zu, so sind es zwei Bereiche, über die Aussagen zu treffen sind und aus</a:t>
                      </a:r>
                    </a:p>
                  </a:txBody>
                  <a:tcPr marL="9525" marR="9525" marT="9525" marB="0" anchor="ctr">
                    <a:lnL>
                      <a:noFill/>
                    </a:lnL>
                    <a:lnR>
                      <a:noFill/>
                    </a:lnR>
                    <a:lnT>
                      <a:noFill/>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413029155"/>
                  </a:ext>
                </a:extLst>
              </a:tr>
              <a:tr h="180975">
                <a:tc gridSpan="8">
                  <a:txBody>
                    <a:bodyPr/>
                    <a:lstStyle/>
                    <a:p>
                      <a:pPr algn="l" fontAlgn="ctr"/>
                      <a:r>
                        <a:rPr lang="de-DE" sz="1100" b="0" i="0" u="none" strike="noStrike">
                          <a:effectLst/>
                          <a:latin typeface="Century Gothic" panose="020B0502020202020204" pitchFamily="34" charset="0"/>
                        </a:rPr>
                        <a:t>denen sich eine Wertung ergibt:</a:t>
                      </a:r>
                    </a:p>
                  </a:txBody>
                  <a:tcPr marL="9525" marR="9525" marT="9525" marB="0" anchor="ctr">
                    <a:lnL>
                      <a:noFill/>
                    </a:lnL>
                    <a:lnR>
                      <a:noFill/>
                    </a:lnR>
                    <a:lnT>
                      <a:noFill/>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ctr"/>
                      <a:endParaRPr lang="de-DE" sz="1100" b="0" i="0" u="none" strike="noStrike">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ctr"/>
                      <a:endParaRPr lang="de-DE" sz="1100" b="0" i="0" u="none" strike="noStrike">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ctr"/>
                      <a:endParaRPr lang="de-DE" sz="1100" b="0" i="0" u="none" strike="noStrike">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ctr"/>
                      <a:endParaRPr lang="de-DE" sz="1100" b="0" i="0" u="none" strike="noStrike">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855346217"/>
                  </a:ext>
                </a:extLst>
              </a:tr>
              <a:tr h="114300">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0004497"/>
                  </a:ext>
                </a:extLst>
              </a:tr>
              <a:tr h="190500">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ctr" fontAlgn="ctr"/>
                      <a:r>
                        <a:rPr lang="de-DE" sz="1100" b="1" i="1" u="sng" strike="noStrike">
                          <a:effectLst/>
                          <a:latin typeface="Century Gothic" panose="020B0502020202020204" pitchFamily="34" charset="0"/>
                        </a:rPr>
                        <a:t>A</a:t>
                      </a:r>
                    </a:p>
                  </a:txBody>
                  <a:tcPr marL="9525" marR="9525" marT="9525" marB="0" anchor="ctr">
                    <a:lnL>
                      <a:noFill/>
                    </a:lnL>
                    <a:lnR>
                      <a:noFill/>
                    </a:lnR>
                    <a:lnT>
                      <a:noFill/>
                    </a:lnT>
                    <a:lnB>
                      <a:noFill/>
                    </a:lnB>
                  </a:tcPr>
                </a:tc>
                <a:tc gridSpan="14">
                  <a:txBody>
                    <a:bodyPr/>
                    <a:lstStyle/>
                    <a:p>
                      <a:pPr algn="l" fontAlgn="ctr"/>
                      <a:r>
                        <a:rPr lang="de-DE" sz="1100" b="1" i="1" u="sng" strike="noStrike">
                          <a:effectLst/>
                          <a:latin typeface="Century Gothic" panose="020B0502020202020204" pitchFamily="34" charset="0"/>
                        </a:rPr>
                        <a:t>Anwendung bzw. Umsetzung der Spielregeln</a:t>
                      </a:r>
                    </a:p>
                  </a:txBody>
                  <a:tcPr marL="9525" marR="9525" marT="9525" marB="0" anchor="ctr">
                    <a:lnL>
                      <a:noFill/>
                    </a:lnL>
                    <a:lnR>
                      <a:noFill/>
                    </a:lnR>
                    <a:lnT>
                      <a:noFill/>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2488231104"/>
                  </a:ext>
                </a:extLst>
              </a:tr>
              <a:tr h="190500">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ctr"/>
                      <a:endParaRPr lang="de-DE" sz="1100" b="0" i="0" u="none" strike="noStrike">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ctr"/>
                      <a:endParaRPr lang="de-DE" sz="1100" b="0" i="0" u="none" strike="noStrike">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ctr"/>
                      <a:endParaRPr lang="de-DE" sz="1100" b="0" i="0" u="none" strike="noStrike">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2724064588"/>
                  </a:ext>
                </a:extLst>
              </a:tr>
              <a:tr h="190500">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ctr"/>
                      <a:endParaRPr lang="de-DE" sz="1100" b="0" i="0" u="none" strike="noStrike">
                        <a:solidFill>
                          <a:srgbClr val="000080"/>
                        </a:solidFill>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ctr" fontAlgn="ctr"/>
                      <a:r>
                        <a:rPr lang="de-DE" sz="1100" b="1" i="1" u="sng" strike="noStrike">
                          <a:effectLst/>
                          <a:latin typeface="Century Gothic" panose="020B0502020202020204" pitchFamily="34" charset="0"/>
                        </a:rPr>
                        <a:t>B</a:t>
                      </a:r>
                    </a:p>
                  </a:txBody>
                  <a:tcPr marL="9525" marR="9525" marT="9525" marB="0" anchor="ctr">
                    <a:lnL>
                      <a:noFill/>
                    </a:lnL>
                    <a:lnR>
                      <a:noFill/>
                    </a:lnR>
                    <a:lnT>
                      <a:noFill/>
                    </a:lnT>
                    <a:lnB>
                      <a:noFill/>
                    </a:lnB>
                  </a:tcPr>
                </a:tc>
                <a:tc gridSpan="9">
                  <a:txBody>
                    <a:bodyPr/>
                    <a:lstStyle/>
                    <a:p>
                      <a:pPr algn="l" fontAlgn="ctr"/>
                      <a:r>
                        <a:rPr lang="de-DE" sz="1100" b="1" i="1" u="sng" strike="noStrike" dirty="0">
                          <a:effectLst/>
                          <a:latin typeface="Century Gothic" panose="020B0502020202020204" pitchFamily="34" charset="0"/>
                        </a:rPr>
                        <a:t>Persönlicher Eindruck</a:t>
                      </a:r>
                    </a:p>
                  </a:txBody>
                  <a:tcPr marL="9525" marR="9525" marT="9525" marB="0" anchor="ctr">
                    <a:lnL>
                      <a:noFill/>
                    </a:lnL>
                    <a:lnR>
                      <a:noFill/>
                    </a:lnR>
                    <a:lnT>
                      <a:noFill/>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ctr"/>
                      <a:endParaRPr lang="de-DE" sz="1200" b="1" i="1" u="sng" strike="noStrike">
                        <a:solidFill>
                          <a:srgbClr val="9933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1" i="1" u="sng" strike="noStrike">
                        <a:solidFill>
                          <a:srgbClr val="9933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1" i="1" u="sng" strike="noStrike">
                        <a:solidFill>
                          <a:srgbClr val="9933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1" i="1" u="sng" strike="noStrike">
                        <a:solidFill>
                          <a:srgbClr val="9933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1" i="1" u="sng" strike="noStrike">
                        <a:solidFill>
                          <a:srgbClr val="9933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1" i="1" u="sng" strike="noStrike">
                        <a:solidFill>
                          <a:srgbClr val="9933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a:solidFill>
                          <a:srgbClr val="00008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de-DE" sz="1200" b="0" i="0" u="none" strike="noStrike" dirty="0">
                        <a:solidFill>
                          <a:srgbClr val="00008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3839333308"/>
                  </a:ext>
                </a:extLst>
              </a:tr>
            </a:tbl>
          </a:graphicData>
        </a:graphic>
      </p:graphicFrame>
      <p:sp>
        <p:nvSpPr>
          <p:cNvPr id="11" name="Textfeld 10">
            <a:extLst>
              <a:ext uri="{FF2B5EF4-FFF2-40B4-BE49-F238E27FC236}">
                <a16:creationId xmlns:a16="http://schemas.microsoft.com/office/drawing/2014/main" id="{8E55EB1D-EF54-23EB-519D-647ABC21DEEB}"/>
              </a:ext>
            </a:extLst>
          </p:cNvPr>
          <p:cNvSpPr txBox="1"/>
          <p:nvPr/>
        </p:nvSpPr>
        <p:spPr>
          <a:xfrm>
            <a:off x="1382400" y="5328374"/>
            <a:ext cx="8781432" cy="769441"/>
          </a:xfrm>
          <a:prstGeom prst="rect">
            <a:avLst/>
          </a:prstGeom>
          <a:noFill/>
        </p:spPr>
        <p:txBody>
          <a:bodyPr wrap="square">
            <a:spAutoFit/>
          </a:bodyPr>
          <a:lstStyle/>
          <a:p>
            <a:r>
              <a:rPr lang="de-DE" sz="1100" dirty="0">
                <a:latin typeface="Century Gothic" panose="020B0502020202020204" pitchFamily="34" charset="0"/>
              </a:rPr>
              <a:t>Um in der Gesamtbeurteilung einer Schiedsrichterleistung einen angemessenen einheitlichen Bewertungsstandard unter den Neutralen- und Vereinsbeobachter zu erreichen, hat sich die Einführung einer Bewertungsmatrix zur Orientierung im Beobachtungswesen der Profiligen als hilfreich erwiesen.</a:t>
            </a:r>
          </a:p>
          <a:p>
            <a:r>
              <a:rPr lang="de-DE" sz="1100" dirty="0">
                <a:latin typeface="Century Gothic" panose="020B0502020202020204" pitchFamily="34" charset="0"/>
              </a:rPr>
              <a:t>Für die Vergabe von Gesamtpunkten gelten für den gesamten Bereich der Sachsenliga und Verbandsliga folgende Richtlinien.</a:t>
            </a:r>
          </a:p>
        </p:txBody>
      </p:sp>
      <p:sp>
        <p:nvSpPr>
          <p:cNvPr id="14" name="Titel 5">
            <a:extLst>
              <a:ext uri="{FF2B5EF4-FFF2-40B4-BE49-F238E27FC236}">
                <a16:creationId xmlns:a16="http://schemas.microsoft.com/office/drawing/2014/main" id="{C96A1C73-2753-418A-D7E1-77B4E65CB651}"/>
              </a:ext>
            </a:extLst>
          </p:cNvPr>
          <p:cNvSpPr>
            <a:spLocks noGrp="1"/>
          </p:cNvSpPr>
          <p:nvPr>
            <p:ph type="title"/>
          </p:nvPr>
        </p:nvSpPr>
        <p:spPr>
          <a:xfrm>
            <a:off x="1382400" y="270000"/>
            <a:ext cx="7920000" cy="360000"/>
          </a:xfrm>
        </p:spPr>
        <p:txBody>
          <a:bodyPr/>
          <a:lstStyle/>
          <a:p>
            <a:r>
              <a:rPr lang="de-DE" dirty="0">
                <a:latin typeface="Century Gothic" panose="020B0502020202020204" pitchFamily="34" charset="0"/>
              </a:rPr>
              <a:t>Bewertungsrichtlinien Vereinsbeobachtung </a:t>
            </a:r>
          </a:p>
        </p:txBody>
      </p:sp>
    </p:spTree>
    <p:extLst>
      <p:ext uri="{BB962C8B-B14F-4D97-AF65-F5344CB8AC3E}">
        <p14:creationId xmlns:p14="http://schemas.microsoft.com/office/powerpoint/2010/main" val="2625351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586562E-0972-4C14-9F09-89E17ADBCADE}" type="slidenum">
              <a:rPr lang="de-DE" sz="1100" b="1" smtClean="0">
                <a:solidFill>
                  <a:srgbClr val="00925B"/>
                </a:solidFill>
              </a:rPr>
              <a:t>19</a:t>
            </a:fld>
            <a:endParaRPr lang="de-DE" b="1" dirty="0">
              <a:solidFill>
                <a:srgbClr val="00925B"/>
              </a:solidFill>
            </a:endParaRPr>
          </a:p>
        </p:txBody>
      </p:sp>
      <p:graphicFrame>
        <p:nvGraphicFramePr>
          <p:cNvPr id="10" name="Tabelle 9">
            <a:extLst>
              <a:ext uri="{FF2B5EF4-FFF2-40B4-BE49-F238E27FC236}">
                <a16:creationId xmlns:a16="http://schemas.microsoft.com/office/drawing/2014/main" id="{30F7EC14-B011-B901-0DE2-226AA226142E}"/>
              </a:ext>
            </a:extLst>
          </p:cNvPr>
          <p:cNvGraphicFramePr>
            <a:graphicFrameLocks noGrp="1"/>
          </p:cNvGraphicFramePr>
          <p:nvPr/>
        </p:nvGraphicFramePr>
        <p:xfrm>
          <a:off x="1382400" y="1640150"/>
          <a:ext cx="8229599" cy="1788850"/>
        </p:xfrm>
        <a:graphic>
          <a:graphicData uri="http://schemas.openxmlformats.org/drawingml/2006/table">
            <a:tbl>
              <a:tblPr firstRow="1" firstCol="1" bandRow="1"/>
              <a:tblGrid>
                <a:gridCol w="2283928">
                  <a:extLst>
                    <a:ext uri="{9D8B030D-6E8A-4147-A177-3AD203B41FA5}">
                      <a16:colId xmlns:a16="http://schemas.microsoft.com/office/drawing/2014/main" val="2228341755"/>
                    </a:ext>
                  </a:extLst>
                </a:gridCol>
                <a:gridCol w="4854979">
                  <a:extLst>
                    <a:ext uri="{9D8B030D-6E8A-4147-A177-3AD203B41FA5}">
                      <a16:colId xmlns:a16="http://schemas.microsoft.com/office/drawing/2014/main" val="2165508544"/>
                    </a:ext>
                  </a:extLst>
                </a:gridCol>
                <a:gridCol w="1090692">
                  <a:extLst>
                    <a:ext uri="{9D8B030D-6E8A-4147-A177-3AD203B41FA5}">
                      <a16:colId xmlns:a16="http://schemas.microsoft.com/office/drawing/2014/main" val="498039084"/>
                    </a:ext>
                  </a:extLst>
                </a:gridCol>
              </a:tblGrid>
              <a:tr h="348425">
                <a:tc>
                  <a:txBody>
                    <a:bodyPr/>
                    <a:lstStyle/>
                    <a:p>
                      <a:pPr algn="ctr">
                        <a:lnSpc>
                          <a:spcPct val="150000"/>
                        </a:lnSpc>
                        <a:spcAft>
                          <a:spcPts val="1000"/>
                        </a:spcAft>
                      </a:pPr>
                      <a:r>
                        <a:rPr lang="de-DE" sz="1200" b="1" dirty="0">
                          <a:effectLst/>
                          <a:latin typeface="Century Gothic" panose="020B0502020202020204" pitchFamily="34" charset="0"/>
                          <a:ea typeface="Calibri" panose="020F0502020204030204" pitchFamily="34" charset="0"/>
                          <a:cs typeface="Times New Roman" panose="02020603050405020304" pitchFamily="18" charset="0"/>
                        </a:rPr>
                        <a:t>Fazit Gesamtleistung</a:t>
                      </a:r>
                      <a:endParaRPr lang="de-DE"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0551" marR="60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de-DE" sz="1200" b="1" dirty="0">
                          <a:effectLst/>
                          <a:latin typeface="Century Gothic" panose="020B0502020202020204" pitchFamily="34" charset="0"/>
                          <a:ea typeface="Calibri" panose="020F0502020204030204" pitchFamily="34" charset="0"/>
                          <a:cs typeface="Times New Roman" panose="02020603050405020304" pitchFamily="18" charset="0"/>
                        </a:rPr>
                        <a:t>Merkmale</a:t>
                      </a:r>
                      <a:endParaRPr lang="de-DE"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0551" marR="60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de-DE" sz="1200" b="1" dirty="0">
                          <a:effectLst/>
                          <a:latin typeface="Century Gothic" panose="020B0502020202020204" pitchFamily="34" charset="0"/>
                          <a:ea typeface="Calibri" panose="020F0502020204030204" pitchFamily="34" charset="0"/>
                          <a:cs typeface="Times New Roman" panose="02020603050405020304" pitchFamily="18" charset="0"/>
                        </a:rPr>
                        <a:t>Punkte</a:t>
                      </a:r>
                      <a:endParaRPr lang="de-DE"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0551" marR="60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2539153"/>
                  </a:ext>
                </a:extLst>
              </a:tr>
              <a:tr h="1440425">
                <a:tc>
                  <a:txBody>
                    <a:bodyPr/>
                    <a:lstStyle/>
                    <a:p>
                      <a:pPr algn="ctr">
                        <a:lnSpc>
                          <a:spcPct val="115000"/>
                        </a:lnSpc>
                        <a:spcAft>
                          <a:spcPts val="1000"/>
                        </a:spcAft>
                      </a:pPr>
                      <a:r>
                        <a:rPr lang="de-DE" sz="1200" dirty="0">
                          <a:effectLst/>
                          <a:latin typeface="Century Gothic" panose="020B0502020202020204" pitchFamily="34" charset="0"/>
                          <a:ea typeface="Calibri" panose="020F0502020204030204" pitchFamily="34" charset="0"/>
                          <a:cs typeface="Times New Roman" panose="02020603050405020304" pitchFamily="18" charset="0"/>
                        </a:rPr>
                        <a:t> </a:t>
                      </a:r>
                    </a:p>
                    <a:p>
                      <a:pPr algn="ctr">
                        <a:lnSpc>
                          <a:spcPct val="115000"/>
                        </a:lnSpc>
                        <a:spcAft>
                          <a:spcPts val="1000"/>
                        </a:spcAft>
                      </a:pPr>
                      <a:r>
                        <a:rPr lang="de-DE" sz="1200" dirty="0">
                          <a:effectLst/>
                          <a:latin typeface="Century Gothic" panose="020B0502020202020204" pitchFamily="34" charset="0"/>
                          <a:ea typeface="Calibri" panose="020F0502020204030204" pitchFamily="34" charset="0"/>
                          <a:cs typeface="Times New Roman" panose="02020603050405020304" pitchFamily="18" charset="0"/>
                        </a:rPr>
                        <a:t>Sehr Gute</a:t>
                      </a:r>
                    </a:p>
                    <a:p>
                      <a:pPr algn="ctr">
                        <a:lnSpc>
                          <a:spcPct val="115000"/>
                        </a:lnSpc>
                        <a:spcAft>
                          <a:spcPts val="1000"/>
                        </a:spcAft>
                      </a:pPr>
                      <a:r>
                        <a:rPr lang="de-DE" sz="1200" dirty="0">
                          <a:effectLst/>
                          <a:latin typeface="Century Gothic" panose="020B0502020202020204" pitchFamily="34" charset="0"/>
                          <a:ea typeface="Calibri" panose="020F0502020204030204" pitchFamily="34" charset="0"/>
                          <a:cs typeface="Times New Roman" panose="02020603050405020304" pitchFamily="18" charset="0"/>
                        </a:rPr>
                        <a:t>Schiedsrichterleistung</a:t>
                      </a:r>
                    </a:p>
                    <a:p>
                      <a:pPr algn="ctr">
                        <a:lnSpc>
                          <a:spcPct val="115000"/>
                        </a:lnSpc>
                        <a:spcAft>
                          <a:spcPts val="1000"/>
                        </a:spcAft>
                      </a:pPr>
                      <a:r>
                        <a:rPr lang="de-DE" sz="12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60551" marR="60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de-DE" sz="12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de-DE" sz="1200" dirty="0">
                          <a:effectLst/>
                          <a:latin typeface="Century Gothic" panose="020B0502020202020204" pitchFamily="34" charset="0"/>
                          <a:ea typeface="Calibri" panose="020F0502020204030204" pitchFamily="34" charset="0"/>
                          <a:cs typeface="Times New Roman" panose="02020603050405020304" pitchFamily="18" charset="0"/>
                        </a:rPr>
                        <a:t>Qualitativ und quantitativ ganz wenige Einzelfehler in vereinzelten Bereichen, einige wenige Situationen hätten proaktiv/vorrausschauend besser gelöst werden, SR wurden den Anforderungen Jederzeit gerecht.</a:t>
                      </a:r>
                    </a:p>
                  </a:txBody>
                  <a:tcPr marL="60551" marR="60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DE" sz="12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de-DE" sz="12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50000"/>
                        </a:lnSpc>
                        <a:spcAft>
                          <a:spcPts val="1000"/>
                        </a:spcAft>
                      </a:pPr>
                      <a:r>
                        <a:rPr lang="de-DE" sz="1200" b="1" dirty="0">
                          <a:effectLst/>
                          <a:latin typeface="Century Gothic" panose="020B0502020202020204" pitchFamily="34" charset="0"/>
                          <a:ea typeface="Calibri" panose="020F0502020204030204" pitchFamily="34" charset="0"/>
                          <a:cs typeface="Times New Roman" panose="02020603050405020304" pitchFamily="18" charset="0"/>
                        </a:rPr>
                        <a:t>80 - 68</a:t>
                      </a:r>
                      <a:endParaRPr lang="de-DE"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0551" marR="60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7145532"/>
                  </a:ext>
                </a:extLst>
              </a:tr>
            </a:tbl>
          </a:graphicData>
        </a:graphic>
      </p:graphicFrame>
      <p:sp>
        <p:nvSpPr>
          <p:cNvPr id="11" name="Textfeld 10">
            <a:extLst>
              <a:ext uri="{FF2B5EF4-FFF2-40B4-BE49-F238E27FC236}">
                <a16:creationId xmlns:a16="http://schemas.microsoft.com/office/drawing/2014/main" id="{62BDD578-ECFA-DCAC-AD11-77F94FC2DD9D}"/>
              </a:ext>
            </a:extLst>
          </p:cNvPr>
          <p:cNvSpPr txBox="1"/>
          <p:nvPr/>
        </p:nvSpPr>
        <p:spPr>
          <a:xfrm>
            <a:off x="1382400" y="3531090"/>
            <a:ext cx="8640960" cy="1164678"/>
          </a:xfrm>
          <a:prstGeom prst="rect">
            <a:avLst/>
          </a:prstGeom>
          <a:noFill/>
        </p:spPr>
        <p:txBody>
          <a:bodyPr wrap="square" rtlCol="0">
            <a:spAutoFit/>
          </a:bodyPr>
          <a:lstStyle/>
          <a:p>
            <a:pPr marL="285750" indent="-285750">
              <a:lnSpc>
                <a:spcPct val="150000"/>
              </a:lnSpc>
              <a:buFontTx/>
              <a:buChar char="-"/>
            </a:pPr>
            <a:r>
              <a:rPr lang="de-DE" sz="1200" b="1" dirty="0">
                <a:latin typeface="Century Gothic" panose="020B0502020202020204" pitchFamily="34" charset="0"/>
              </a:rPr>
              <a:t>Überzeugende klare Linie</a:t>
            </a:r>
          </a:p>
          <a:p>
            <a:pPr marL="285750" indent="-285750">
              <a:lnSpc>
                <a:spcPct val="150000"/>
              </a:lnSpc>
              <a:buFontTx/>
              <a:buChar char="-"/>
            </a:pPr>
            <a:r>
              <a:rPr lang="de-DE" sz="1200" b="1" dirty="0">
                <a:latin typeface="Century Gothic" panose="020B0502020202020204" pitchFamily="34" charset="0"/>
              </a:rPr>
              <a:t>Mit positiver Spielbeeinflussung</a:t>
            </a:r>
          </a:p>
          <a:p>
            <a:pPr marL="285750" indent="-285750">
              <a:lnSpc>
                <a:spcPct val="150000"/>
              </a:lnSpc>
              <a:buFontTx/>
              <a:buChar char="-"/>
            </a:pPr>
            <a:r>
              <a:rPr lang="de-DE" sz="1200" b="1" dirty="0">
                <a:latin typeface="Century Gothic" panose="020B0502020202020204" pitchFamily="34" charset="0"/>
              </a:rPr>
              <a:t>Höchstmaß fehlerfreier Entscheidungen</a:t>
            </a:r>
          </a:p>
          <a:p>
            <a:pPr marL="285750" indent="-285750">
              <a:lnSpc>
                <a:spcPct val="150000"/>
              </a:lnSpc>
              <a:buFontTx/>
              <a:buChar char="-"/>
            </a:pPr>
            <a:r>
              <a:rPr lang="de-DE" sz="1200" b="1" dirty="0">
                <a:latin typeface="Century Gothic" panose="020B0502020202020204" pitchFamily="34" charset="0"/>
              </a:rPr>
              <a:t>Das SR nicht nur auf Aktionen reagieren, sondern vielmehr positiv agieren</a:t>
            </a:r>
          </a:p>
        </p:txBody>
      </p:sp>
      <p:sp>
        <p:nvSpPr>
          <p:cNvPr id="14" name="Titel 5">
            <a:extLst>
              <a:ext uri="{FF2B5EF4-FFF2-40B4-BE49-F238E27FC236}">
                <a16:creationId xmlns:a16="http://schemas.microsoft.com/office/drawing/2014/main" id="{F64EF13D-23F5-69F3-DCB2-7848A12909BC}"/>
              </a:ext>
            </a:extLst>
          </p:cNvPr>
          <p:cNvSpPr>
            <a:spLocks noGrp="1"/>
          </p:cNvSpPr>
          <p:nvPr>
            <p:ph type="title"/>
          </p:nvPr>
        </p:nvSpPr>
        <p:spPr>
          <a:xfrm>
            <a:off x="1382400" y="270000"/>
            <a:ext cx="7920000" cy="360000"/>
          </a:xfrm>
        </p:spPr>
        <p:txBody>
          <a:bodyPr/>
          <a:lstStyle/>
          <a:p>
            <a:r>
              <a:rPr lang="de-DE" dirty="0">
                <a:latin typeface="Century Gothic" panose="020B0502020202020204" pitchFamily="34" charset="0"/>
              </a:rPr>
              <a:t>Bewertungsrichtlinien Vereinsbeobachtung </a:t>
            </a:r>
          </a:p>
        </p:txBody>
      </p:sp>
    </p:spTree>
    <p:extLst>
      <p:ext uri="{BB962C8B-B14F-4D97-AF65-F5344CB8AC3E}">
        <p14:creationId xmlns:p14="http://schemas.microsoft.com/office/powerpoint/2010/main" val="2851164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4">
            <a:extLst>
              <a:ext uri="{FF2B5EF4-FFF2-40B4-BE49-F238E27FC236}">
                <a16:creationId xmlns:a16="http://schemas.microsoft.com/office/drawing/2014/main" id="{1C7FF3B2-FAB6-EE39-8008-AAFECC688108}"/>
              </a:ext>
            </a:extLst>
          </p:cNvPr>
          <p:cNvSpPr>
            <a:spLocks noGrp="1"/>
          </p:cNvSpPr>
          <p:nvPr>
            <p:ph type="sldNum" sz="quarter" idx="4294967295"/>
          </p:nvPr>
        </p:nvSpPr>
        <p:spPr>
          <a:xfrm rot="16200000">
            <a:off x="261662" y="5962170"/>
            <a:ext cx="451265" cy="293472"/>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86562E-0972-4C14-9F09-89E17ADBCADE}" type="slidenum">
              <a:rPr kumimoji="0" lang="de-DE" sz="1100" b="1" i="0" u="none" strike="noStrike" kern="1200" cap="none" spc="0" normalizeH="0" baseline="0" noProof="0" smtClean="0">
                <a:ln>
                  <a:noFill/>
                </a:ln>
                <a:solidFill>
                  <a:srgbClr val="00925B"/>
                </a:solidFill>
                <a:effectLst/>
                <a:uLnTx/>
                <a:uFillTx/>
                <a:latin typeface="Century Gothic" panose="020B0502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de-DE" sz="1050" b="1" i="0" u="none" strike="noStrike" kern="1200" cap="none" spc="0" normalizeH="0" baseline="0" noProof="0" dirty="0">
              <a:ln>
                <a:noFill/>
              </a:ln>
              <a:solidFill>
                <a:srgbClr val="00925B"/>
              </a:solidFill>
              <a:effectLst/>
              <a:uLnTx/>
              <a:uFillTx/>
              <a:latin typeface="Century Gothic" panose="020B0502020202020204" pitchFamily="34" charset="0"/>
              <a:ea typeface="+mn-ea"/>
              <a:cs typeface="+mn-cs"/>
            </a:endParaRPr>
          </a:p>
        </p:txBody>
      </p:sp>
      <p:sp>
        <p:nvSpPr>
          <p:cNvPr id="7" name="Fußzeilenplatzhalter 16">
            <a:extLst>
              <a:ext uri="{FF2B5EF4-FFF2-40B4-BE49-F238E27FC236}">
                <a16:creationId xmlns:a16="http://schemas.microsoft.com/office/drawing/2014/main" id="{A93CDFA7-C80B-4B2D-3E8C-F9A1A948C139}"/>
              </a:ext>
            </a:extLst>
          </p:cNvPr>
          <p:cNvSpPr>
            <a:spLocks noGrp="1"/>
          </p:cNvSpPr>
          <p:nvPr>
            <p:ph type="ftr" sz="quarter" idx="4294967295"/>
          </p:nvPr>
        </p:nvSpPr>
        <p:spPr>
          <a:xfrm rot="16200000">
            <a:off x="-1567755" y="2897607"/>
            <a:ext cx="4114800" cy="293471"/>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a:ln>
                  <a:noFill/>
                </a:ln>
                <a:solidFill>
                  <a:srgbClr val="00925B"/>
                </a:solidFill>
                <a:effectLst/>
                <a:uLnTx/>
                <a:uFillTx/>
                <a:latin typeface="Century Gothic" panose="020B0502020202020204" pitchFamily="34" charset="0"/>
                <a:ea typeface="+mn-ea"/>
                <a:cs typeface="+mn-cs"/>
              </a:rPr>
              <a:t>Vereinsbeobachtungsschulung</a:t>
            </a:r>
          </a:p>
        </p:txBody>
      </p:sp>
      <p:sp>
        <p:nvSpPr>
          <p:cNvPr id="3" name="Textfeld 2">
            <a:extLst>
              <a:ext uri="{FF2B5EF4-FFF2-40B4-BE49-F238E27FC236}">
                <a16:creationId xmlns:a16="http://schemas.microsoft.com/office/drawing/2014/main" id="{3B0E09B9-773F-1F6B-23A0-40B8CF51D5ED}"/>
              </a:ext>
            </a:extLst>
          </p:cNvPr>
          <p:cNvSpPr txBox="1"/>
          <p:nvPr/>
        </p:nvSpPr>
        <p:spPr>
          <a:xfrm>
            <a:off x="1264023" y="112561"/>
            <a:ext cx="1102659" cy="400110"/>
          </a:xfrm>
          <a:prstGeom prst="rect">
            <a:avLst/>
          </a:prstGeom>
          <a:noFill/>
        </p:spPr>
        <p:txBody>
          <a:bodyPr wrap="square" rtlCol="0">
            <a:spAutoFit/>
          </a:bodyPr>
          <a:lstStyle/>
          <a:p>
            <a:r>
              <a:rPr lang="de-DE" sz="2000" b="1" dirty="0"/>
              <a:t>Thema</a:t>
            </a:r>
          </a:p>
        </p:txBody>
      </p:sp>
      <p:sp>
        <p:nvSpPr>
          <p:cNvPr id="13" name="Textfeld 12">
            <a:extLst>
              <a:ext uri="{FF2B5EF4-FFF2-40B4-BE49-F238E27FC236}">
                <a16:creationId xmlns:a16="http://schemas.microsoft.com/office/drawing/2014/main" id="{6C570595-7931-85C5-C4CE-A6D5392EFCDF}"/>
              </a:ext>
            </a:extLst>
          </p:cNvPr>
          <p:cNvSpPr txBox="1"/>
          <p:nvPr/>
        </p:nvSpPr>
        <p:spPr>
          <a:xfrm>
            <a:off x="4968815" y="112561"/>
            <a:ext cx="1509623" cy="400110"/>
          </a:xfrm>
          <a:prstGeom prst="rect">
            <a:avLst/>
          </a:prstGeom>
          <a:noFill/>
        </p:spPr>
        <p:txBody>
          <a:bodyPr wrap="square" rtlCol="0">
            <a:spAutoFit/>
          </a:bodyPr>
          <a:lstStyle/>
          <a:p>
            <a:pPr algn="ctr"/>
            <a:r>
              <a:rPr lang="de-DE" sz="2000" b="1" dirty="0"/>
              <a:t>Einladung</a:t>
            </a:r>
          </a:p>
        </p:txBody>
      </p:sp>
      <p:sp>
        <p:nvSpPr>
          <p:cNvPr id="8" name="Textfeld 7">
            <a:extLst>
              <a:ext uri="{FF2B5EF4-FFF2-40B4-BE49-F238E27FC236}">
                <a16:creationId xmlns:a16="http://schemas.microsoft.com/office/drawing/2014/main" id="{521DF95B-9B36-C6C8-3969-0A85F96DD631}"/>
              </a:ext>
            </a:extLst>
          </p:cNvPr>
          <p:cNvSpPr txBox="1"/>
          <p:nvPr/>
        </p:nvSpPr>
        <p:spPr>
          <a:xfrm>
            <a:off x="1509623" y="1328425"/>
            <a:ext cx="8798943" cy="3862596"/>
          </a:xfrm>
          <a:prstGeom prst="rect">
            <a:avLst/>
          </a:prstGeom>
          <a:noFill/>
        </p:spPr>
        <p:txBody>
          <a:bodyPr wrap="square">
            <a:spAutoFit/>
          </a:bodyPr>
          <a:lstStyle/>
          <a:p>
            <a:pPr marL="3151505"/>
            <a:r>
              <a:rPr lang="de-DE" sz="1200" dirty="0">
                <a:effectLst/>
                <a:latin typeface="Tahoma" panose="020B0604030504040204" pitchFamily="34" charset="0"/>
                <a:ea typeface="Times New Roman" panose="02020603050405020304" pitchFamily="18" charset="0"/>
              </a:rPr>
              <a:t>                                                                                      </a:t>
            </a:r>
            <a:r>
              <a:rPr lang="de-DE" sz="1200" dirty="0">
                <a:effectLst/>
                <a:latin typeface="Aptos Narrow" panose="020B0004020202020204" pitchFamily="34" charset="0"/>
                <a:ea typeface="Times New Roman" panose="02020603050405020304" pitchFamily="18" charset="0"/>
                <a:cs typeface="Tahoma" panose="020B0604030504040204" pitchFamily="34" charset="0"/>
              </a:rPr>
              <a:t>Leipzig, 30.05.2024</a:t>
            </a:r>
            <a:endParaRPr lang="de-DE" sz="1200" dirty="0">
              <a:effectLst/>
              <a:latin typeface="Times New Roman" panose="02020603050405020304" pitchFamily="18" charset="0"/>
              <a:ea typeface="Times New Roman" panose="02020603050405020304" pitchFamily="18" charset="0"/>
            </a:endParaRPr>
          </a:p>
          <a:p>
            <a:pPr algn="ctr"/>
            <a:r>
              <a:rPr lang="de-DE" sz="2000" b="1" dirty="0">
                <a:effectLst/>
                <a:latin typeface="Aptos Narrow" panose="020B0004020202020204" pitchFamily="34" charset="0"/>
                <a:ea typeface="Times New Roman" panose="02020603050405020304" pitchFamily="18" charset="0"/>
                <a:cs typeface="Arial" panose="020B0604020202020204" pitchFamily="34" charset="0"/>
              </a:rPr>
              <a:t>Einladung</a:t>
            </a:r>
            <a:endParaRPr lang="de-DE" sz="1200" dirty="0">
              <a:effectLst/>
              <a:latin typeface="Times New Roman" panose="02020603050405020304" pitchFamily="18" charset="0"/>
              <a:ea typeface="Times New Roman" panose="02020603050405020304" pitchFamily="18" charset="0"/>
            </a:endParaRPr>
          </a:p>
          <a:p>
            <a:r>
              <a:rPr lang="de-DE" sz="1200" b="1" dirty="0">
                <a:effectLst/>
                <a:latin typeface="Aptos Narrow" panose="020B0004020202020204" pitchFamily="34" charset="0"/>
                <a:ea typeface="Times New Roman" panose="02020603050405020304" pitchFamily="18" charset="0"/>
                <a:cs typeface="Arial" panose="020B0604020202020204" pitchFamily="34" charset="0"/>
              </a:rPr>
              <a:t> </a:t>
            </a:r>
            <a:endParaRPr lang="de-DE" sz="1200" dirty="0">
              <a:effectLst/>
              <a:latin typeface="Times New Roman" panose="02020603050405020304" pitchFamily="18" charset="0"/>
              <a:ea typeface="Times New Roman" panose="02020603050405020304" pitchFamily="18" charset="0"/>
            </a:endParaRPr>
          </a:p>
          <a:p>
            <a:r>
              <a:rPr lang="de-DE" sz="1200" dirty="0">
                <a:effectLst/>
                <a:latin typeface="Aptos Narrow" panose="020B0004020202020204" pitchFamily="34" charset="0"/>
                <a:ea typeface="Times New Roman" panose="02020603050405020304" pitchFamily="18" charset="0"/>
                <a:cs typeface="Arial" panose="020B0604020202020204" pitchFamily="34" charset="0"/>
              </a:rPr>
              <a:t>Liebe Vereine,</a:t>
            </a:r>
            <a:endParaRPr lang="de-DE" sz="1200" dirty="0">
              <a:effectLst/>
              <a:latin typeface="Times New Roman" panose="02020603050405020304" pitchFamily="18" charset="0"/>
              <a:ea typeface="Times New Roman" panose="02020603050405020304" pitchFamily="18" charset="0"/>
            </a:endParaRPr>
          </a:p>
          <a:p>
            <a:r>
              <a:rPr lang="de-DE" sz="1200" dirty="0">
                <a:effectLst/>
                <a:latin typeface="Aptos Narrow" panose="020B0004020202020204" pitchFamily="34" charset="0"/>
                <a:ea typeface="Times New Roman" panose="02020603050405020304" pitchFamily="18" charset="0"/>
                <a:cs typeface="Arial" panose="020B0604020202020204" pitchFamily="34" charset="0"/>
              </a:rPr>
              <a:t> </a:t>
            </a:r>
            <a:endParaRPr lang="de-DE" sz="1200" dirty="0">
              <a:effectLst/>
              <a:latin typeface="Times New Roman" panose="02020603050405020304" pitchFamily="18" charset="0"/>
              <a:ea typeface="Times New Roman" panose="02020603050405020304" pitchFamily="18" charset="0"/>
            </a:endParaRPr>
          </a:p>
          <a:p>
            <a:r>
              <a:rPr lang="de-DE" sz="1200" dirty="0">
                <a:effectLst/>
                <a:latin typeface="Aptos Narrow" panose="020B0004020202020204" pitchFamily="34" charset="0"/>
                <a:ea typeface="Times New Roman" panose="02020603050405020304" pitchFamily="18" charset="0"/>
                <a:cs typeface="Arial" panose="020B0604020202020204" pitchFamily="34" charset="0"/>
              </a:rPr>
              <a:t>die Schiedsrichterkommission des Handball–Verbandes Sachsen hat beschlossen, dass eine Vereinsbeobachterschulung für die Saison 2024/2025 stattfinden wird. </a:t>
            </a:r>
            <a:endParaRPr lang="de-DE" sz="1200" dirty="0">
              <a:effectLst/>
              <a:latin typeface="Times New Roman" panose="02020603050405020304" pitchFamily="18" charset="0"/>
              <a:ea typeface="Times New Roman" panose="02020603050405020304" pitchFamily="18" charset="0"/>
            </a:endParaRPr>
          </a:p>
          <a:p>
            <a:pPr algn="ctr"/>
            <a:r>
              <a:rPr lang="de-DE" sz="1200" b="1" dirty="0">
                <a:effectLst/>
                <a:latin typeface="Aptos Narrow" panose="020B0004020202020204" pitchFamily="34" charset="0"/>
                <a:ea typeface="Times New Roman" panose="02020603050405020304" pitchFamily="18" charset="0"/>
                <a:cs typeface="Arial" panose="020B0604020202020204" pitchFamily="34" charset="0"/>
              </a:rPr>
              <a:t> </a:t>
            </a:r>
            <a:endParaRPr lang="de-DE" sz="1200" dirty="0">
              <a:effectLst/>
              <a:latin typeface="Times New Roman" panose="02020603050405020304" pitchFamily="18" charset="0"/>
              <a:ea typeface="Times New Roman" panose="02020603050405020304" pitchFamily="18" charset="0"/>
            </a:endParaRPr>
          </a:p>
          <a:p>
            <a:pPr algn="ctr">
              <a:lnSpc>
                <a:spcPct val="150000"/>
              </a:lnSpc>
            </a:pPr>
            <a:r>
              <a:rPr lang="de-DE" sz="1400" b="1" dirty="0">
                <a:effectLst/>
                <a:latin typeface="Aptos Narrow" panose="020B0004020202020204" pitchFamily="34" charset="0"/>
                <a:ea typeface="Times New Roman" panose="02020603050405020304" pitchFamily="18" charset="0"/>
                <a:cs typeface="Arial" panose="020B0604020202020204" pitchFamily="34" charset="0"/>
              </a:rPr>
              <a:t>Termin:</a:t>
            </a:r>
            <a:r>
              <a:rPr lang="de-DE" sz="1400" dirty="0">
                <a:effectLst/>
                <a:latin typeface="Aptos Narrow" panose="020B0004020202020204" pitchFamily="34" charset="0"/>
                <a:ea typeface="Times New Roman" panose="02020603050405020304" pitchFamily="18" charset="0"/>
                <a:cs typeface="Arial" panose="020B0604020202020204" pitchFamily="34" charset="0"/>
              </a:rPr>
              <a:t> </a:t>
            </a:r>
            <a:r>
              <a:rPr lang="de-DE" sz="1400" b="1" dirty="0">
                <a:solidFill>
                  <a:srgbClr val="0000FF"/>
                </a:solidFill>
                <a:effectLst/>
                <a:latin typeface="Aptos Narrow" panose="020B0004020202020204" pitchFamily="34" charset="0"/>
                <a:ea typeface="Times New Roman" panose="02020603050405020304" pitchFamily="18" charset="0"/>
                <a:cs typeface="Arial" panose="020B0604020202020204" pitchFamily="34" charset="0"/>
              </a:rPr>
              <a:t>15.08.2024 von 18:00 – 20:00 Uhr</a:t>
            </a:r>
            <a:endParaRPr lang="de-DE" sz="1200" dirty="0">
              <a:effectLst/>
              <a:latin typeface="Times New Roman" panose="02020603050405020304" pitchFamily="18" charset="0"/>
              <a:ea typeface="Times New Roman" panose="02020603050405020304" pitchFamily="18" charset="0"/>
            </a:endParaRPr>
          </a:p>
          <a:p>
            <a:pPr algn="ctr"/>
            <a:r>
              <a:rPr lang="de-DE" sz="1400" b="1" dirty="0">
                <a:effectLst/>
                <a:latin typeface="Aptos Narrow" panose="020B0004020202020204" pitchFamily="34" charset="0"/>
                <a:ea typeface="Times New Roman" panose="02020603050405020304" pitchFamily="18" charset="0"/>
                <a:cs typeface="Arial" panose="020B0604020202020204" pitchFamily="34" charset="0"/>
              </a:rPr>
              <a:t>Berufsförderungswerk Dresden</a:t>
            </a:r>
            <a:endParaRPr lang="de-DE" sz="1200" dirty="0">
              <a:effectLst/>
              <a:latin typeface="Times New Roman" panose="02020603050405020304" pitchFamily="18" charset="0"/>
              <a:ea typeface="Times New Roman" panose="02020603050405020304" pitchFamily="18" charset="0"/>
            </a:endParaRPr>
          </a:p>
          <a:p>
            <a:pPr algn="ctr"/>
            <a:r>
              <a:rPr lang="de-DE" sz="1400" b="1" dirty="0" err="1">
                <a:effectLst/>
                <a:latin typeface="Aptos Narrow" panose="020B0004020202020204" pitchFamily="34" charset="0"/>
                <a:ea typeface="Times New Roman" panose="02020603050405020304" pitchFamily="18" charset="0"/>
                <a:cs typeface="Arial" panose="020B0604020202020204" pitchFamily="34" charset="0"/>
              </a:rPr>
              <a:t>Hellerhofstraße</a:t>
            </a:r>
            <a:r>
              <a:rPr lang="de-DE" sz="1400" b="1" dirty="0">
                <a:effectLst/>
                <a:latin typeface="Aptos Narrow" panose="020B0004020202020204" pitchFamily="34" charset="0"/>
                <a:ea typeface="Times New Roman" panose="02020603050405020304" pitchFamily="18" charset="0"/>
                <a:cs typeface="Arial" panose="020B0604020202020204" pitchFamily="34" charset="0"/>
              </a:rPr>
              <a:t> 35, 01129 Dresden</a:t>
            </a:r>
            <a:endParaRPr lang="de-DE" sz="1200" dirty="0">
              <a:effectLst/>
              <a:latin typeface="Times New Roman" panose="02020603050405020304" pitchFamily="18" charset="0"/>
              <a:ea typeface="Times New Roman" panose="02020603050405020304" pitchFamily="18" charset="0"/>
            </a:endParaRPr>
          </a:p>
          <a:p>
            <a:pPr>
              <a:lnSpc>
                <a:spcPts val="1200"/>
              </a:lnSpc>
            </a:pPr>
            <a:r>
              <a:rPr lang="de-DE" sz="1200" dirty="0">
                <a:effectLst/>
                <a:latin typeface="Aptos Narrow" panose="020B0004020202020204" pitchFamily="34" charset="0"/>
                <a:ea typeface="Times New Roman" panose="02020603050405020304" pitchFamily="18" charset="0"/>
                <a:cs typeface="Arial" panose="020B0604020202020204" pitchFamily="34" charset="0"/>
              </a:rPr>
              <a:t> </a:t>
            </a:r>
            <a:endParaRPr lang="de-DE" sz="1200" dirty="0">
              <a:effectLst/>
              <a:latin typeface="Times New Roman" panose="02020603050405020304" pitchFamily="18" charset="0"/>
              <a:ea typeface="Times New Roman" panose="02020603050405020304" pitchFamily="18" charset="0"/>
            </a:endParaRPr>
          </a:p>
          <a:p>
            <a:pPr>
              <a:lnSpc>
                <a:spcPts val="1200"/>
              </a:lnSpc>
            </a:pPr>
            <a:r>
              <a:rPr lang="de-DE" sz="1200" dirty="0">
                <a:effectLst/>
                <a:latin typeface="Aptos Narrow" panose="020B0004020202020204" pitchFamily="34" charset="0"/>
                <a:ea typeface="Times New Roman" panose="02020603050405020304" pitchFamily="18" charset="0"/>
                <a:cs typeface="Arial" panose="020B0604020202020204" pitchFamily="34" charset="0"/>
              </a:rPr>
              <a:t>Die Vereine der Sachsenliga Frauen und Männer, der Verbandsliga Ost und West Frauen und Männer und der Sachsenliga Männliche Jugend A haben einen Sportfreund- oder Sportfreundin für die Vereinsbeobachterschulung anzumelden. Die Anmeldung erfolgt über HVS Homepage-Lehrgänge-Typ: Vereins-Beobachter-Neu-&amp;-Fortbildung-Suchen und dann unter „HVS-VBEO-Schulung_2024“ anklicken und anmelden. Die Anmeldung muss bis zum </a:t>
            </a:r>
            <a:r>
              <a:rPr lang="de-DE" sz="1200" b="1" dirty="0">
                <a:solidFill>
                  <a:srgbClr val="FF0000"/>
                </a:solidFill>
                <a:effectLst/>
                <a:latin typeface="Aptos Narrow" panose="020B0004020202020204" pitchFamily="34" charset="0"/>
                <a:ea typeface="Times New Roman" panose="02020603050405020304" pitchFamily="18" charset="0"/>
                <a:cs typeface="Arial" panose="020B0604020202020204" pitchFamily="34" charset="0"/>
              </a:rPr>
              <a:t>31.07.2024</a:t>
            </a:r>
            <a:r>
              <a:rPr lang="de-DE" sz="1200" dirty="0">
                <a:effectLst/>
                <a:latin typeface="Aptos Narrow" panose="020B0004020202020204" pitchFamily="34" charset="0"/>
                <a:ea typeface="Times New Roman" panose="02020603050405020304" pitchFamily="18" charset="0"/>
                <a:cs typeface="Arial" panose="020B0604020202020204" pitchFamily="34" charset="0"/>
              </a:rPr>
              <a:t> erfolgen.</a:t>
            </a:r>
            <a:endParaRPr lang="de-DE" sz="1200" dirty="0">
              <a:effectLst/>
              <a:latin typeface="Times New Roman" panose="02020603050405020304" pitchFamily="18" charset="0"/>
              <a:ea typeface="Times New Roman" panose="02020603050405020304" pitchFamily="18" charset="0"/>
            </a:endParaRPr>
          </a:p>
          <a:p>
            <a:pPr>
              <a:lnSpc>
                <a:spcPts val="1200"/>
              </a:lnSpc>
              <a:tabLst>
                <a:tab pos="2340610" algn="l"/>
                <a:tab pos="3420745" algn="l"/>
                <a:tab pos="4500880" algn="l"/>
              </a:tabLst>
            </a:pPr>
            <a:r>
              <a:rPr lang="de-DE" sz="1200" dirty="0">
                <a:effectLst/>
                <a:latin typeface="Aptos Narrow" panose="020B0004020202020204" pitchFamily="34" charset="0"/>
                <a:ea typeface="Times New Roman" panose="02020603050405020304" pitchFamily="18" charset="0"/>
                <a:cs typeface="Arial" panose="020B0604020202020204" pitchFamily="34" charset="0"/>
              </a:rPr>
              <a:t>Diese Einladung ist eine </a:t>
            </a:r>
            <a:r>
              <a:rPr lang="de-DE" sz="1200" b="1" dirty="0">
                <a:solidFill>
                  <a:srgbClr val="FF0000"/>
                </a:solidFill>
                <a:effectLst/>
                <a:latin typeface="Aptos Narrow" panose="020B0004020202020204" pitchFamily="34" charset="0"/>
                <a:ea typeface="Times New Roman" panose="02020603050405020304" pitchFamily="18" charset="0"/>
                <a:cs typeface="Arial" panose="020B0604020202020204" pitchFamily="34" charset="0"/>
              </a:rPr>
              <a:t>Pflichtveranstaltung</a:t>
            </a:r>
            <a:r>
              <a:rPr lang="de-DE" sz="1200" b="1" dirty="0">
                <a:effectLst/>
                <a:latin typeface="Aptos Narrow" panose="020B0004020202020204" pitchFamily="34" charset="0"/>
                <a:ea typeface="Times New Roman" panose="02020603050405020304" pitchFamily="18" charset="0"/>
                <a:cs typeface="Arial" panose="020B0604020202020204" pitchFamily="34" charset="0"/>
              </a:rPr>
              <a:t>. </a:t>
            </a:r>
            <a:r>
              <a:rPr lang="de-DE" sz="1200" dirty="0">
                <a:effectLst/>
                <a:latin typeface="Aptos Narrow" panose="020B0004020202020204" pitchFamily="34" charset="0"/>
                <a:ea typeface="Times New Roman" panose="02020603050405020304" pitchFamily="18" charset="0"/>
                <a:cs typeface="Arial" panose="020B0604020202020204" pitchFamily="34" charset="0"/>
              </a:rPr>
              <a:t>Eine Nichtteilnahme an der Schulung, wird laut RO HVS § 25 - Zusatzbestimmungen zu HVS 1 – Punkt 40 - geahndet.</a:t>
            </a:r>
            <a:endParaRPr lang="de-DE" sz="1200" dirty="0">
              <a:effectLst/>
              <a:latin typeface="Times New Roman" panose="02020603050405020304" pitchFamily="18" charset="0"/>
              <a:ea typeface="Times New Roman" panose="02020603050405020304" pitchFamily="18" charset="0"/>
            </a:endParaRPr>
          </a:p>
          <a:p>
            <a:pPr>
              <a:lnSpc>
                <a:spcPts val="1200"/>
              </a:lnSpc>
              <a:tabLst>
                <a:tab pos="2340610" algn="l"/>
                <a:tab pos="3420745" algn="l"/>
                <a:tab pos="4500880" algn="l"/>
              </a:tabLst>
            </a:pPr>
            <a:r>
              <a:rPr lang="de-DE" sz="1200" dirty="0">
                <a:effectLst/>
                <a:latin typeface="Aptos Narrow" panose="020B0004020202020204" pitchFamily="34" charset="0"/>
                <a:ea typeface="Times New Roman" panose="02020603050405020304" pitchFamily="18" charset="0"/>
                <a:cs typeface="Arial" panose="020B0604020202020204" pitchFamily="34" charset="0"/>
              </a:rPr>
              <a:t>Für Getränke ist gesorgt.</a:t>
            </a:r>
            <a:endParaRPr lang="de-DE" sz="1200" dirty="0">
              <a:effectLst/>
              <a:latin typeface="Times New Roman" panose="02020603050405020304" pitchFamily="18" charset="0"/>
              <a:ea typeface="Times New Roman" panose="02020603050405020304" pitchFamily="18" charset="0"/>
            </a:endParaRPr>
          </a:p>
          <a:p>
            <a:r>
              <a:rPr lang="de-DE" sz="1200" dirty="0">
                <a:effectLst/>
                <a:latin typeface="Aptos Narrow" panose="020B0004020202020204" pitchFamily="34" charset="0"/>
                <a:ea typeface="Times New Roman" panose="02020603050405020304" pitchFamily="18" charset="0"/>
                <a:cs typeface="Arial" panose="020B0604020202020204" pitchFamily="34" charset="0"/>
              </a:rPr>
              <a:t>Bei weiteren Fragen bitte Sportfreund Burkhard Müller (0174-9241261 oder </a:t>
            </a:r>
            <a:r>
              <a:rPr lang="de-DE" sz="1200" u="sng" dirty="0">
                <a:solidFill>
                  <a:srgbClr val="0563C1"/>
                </a:solidFill>
                <a:effectLst/>
                <a:latin typeface="Aptos Narrow" panose="020B0004020202020204" pitchFamily="34" charset="0"/>
                <a:ea typeface="Times New Roman" panose="02020603050405020304" pitchFamily="18" charset="0"/>
                <a:cs typeface="Arial" panose="020B0604020202020204" pitchFamily="34" charset="0"/>
                <a:hlinkClick r:id="rId3"/>
              </a:rPr>
              <a:t>burkhard.55@gmx.net</a:t>
            </a:r>
            <a:r>
              <a:rPr lang="de-DE" sz="1200" dirty="0">
                <a:effectLst/>
                <a:latin typeface="Aptos Narrow" panose="020B0004020202020204" pitchFamily="34" charset="0"/>
                <a:ea typeface="Times New Roman" panose="02020603050405020304" pitchFamily="18" charset="0"/>
                <a:cs typeface="Arial" panose="020B0604020202020204" pitchFamily="34" charset="0"/>
              </a:rPr>
              <a:t>) </a:t>
            </a:r>
            <a:endParaRPr lang="de-DE" dirty="0"/>
          </a:p>
        </p:txBody>
      </p:sp>
    </p:spTree>
    <p:extLst>
      <p:ext uri="{BB962C8B-B14F-4D97-AF65-F5344CB8AC3E}">
        <p14:creationId xmlns:p14="http://schemas.microsoft.com/office/powerpoint/2010/main" val="377392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anim calcmode="lin" valueType="num">
                                      <p:cBhvr>
                                        <p:cTn id="17" dur="2000" fill="hold"/>
                                        <p:tgtEl>
                                          <p:spTgt spid="8"/>
                                        </p:tgtEl>
                                        <p:attrNameLst>
                                          <p:attrName>ppt_w</p:attrName>
                                        </p:attrNameLst>
                                      </p:cBhvr>
                                      <p:tavLst>
                                        <p:tav tm="0" fmla="#ppt_w*sin(2.5*pi*$)">
                                          <p:val>
                                            <p:fltVal val="0"/>
                                          </p:val>
                                        </p:tav>
                                        <p:tav tm="100000">
                                          <p:val>
                                            <p:fltVal val="1"/>
                                          </p:val>
                                        </p:tav>
                                      </p:tavLst>
                                    </p:anim>
                                    <p:anim calcmode="lin" valueType="num">
                                      <p:cBhvr>
                                        <p:cTn id="18"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D298CA9-34A8-C97A-1E13-77335E4BEFAB}"/>
              </a:ext>
            </a:extLst>
          </p:cNvPr>
          <p:cNvSpPr>
            <a:spLocks noGrp="1"/>
          </p:cNvSpPr>
          <p:nvPr>
            <p:ph type="sldNum" sz="quarter" idx="12"/>
          </p:nvPr>
        </p:nvSpPr>
        <p:spPr/>
        <p:txBody>
          <a:bodyPr/>
          <a:lstStyle/>
          <a:p>
            <a:fld id="{A586562E-0972-4C14-9F09-89E17ADBCADE}" type="slidenum">
              <a:rPr lang="de-DE" sz="1100" b="1" smtClean="0">
                <a:solidFill>
                  <a:srgbClr val="00925B"/>
                </a:solidFill>
              </a:rPr>
              <a:t>20</a:t>
            </a:fld>
            <a:endParaRPr lang="de-DE" b="1" dirty="0">
              <a:solidFill>
                <a:srgbClr val="00925B"/>
              </a:solidFill>
            </a:endParaRPr>
          </a:p>
        </p:txBody>
      </p:sp>
      <p:sp>
        <p:nvSpPr>
          <p:cNvPr id="6" name="Textfeld 5">
            <a:extLst>
              <a:ext uri="{FF2B5EF4-FFF2-40B4-BE49-F238E27FC236}">
                <a16:creationId xmlns:a16="http://schemas.microsoft.com/office/drawing/2014/main" id="{2279D385-9407-60EE-2E2F-6E3C1E3ADB8D}"/>
              </a:ext>
            </a:extLst>
          </p:cNvPr>
          <p:cNvSpPr txBox="1"/>
          <p:nvPr/>
        </p:nvSpPr>
        <p:spPr>
          <a:xfrm>
            <a:off x="1382400" y="3577338"/>
            <a:ext cx="8477573" cy="2031325"/>
          </a:xfrm>
          <a:prstGeom prst="rect">
            <a:avLst/>
          </a:prstGeom>
          <a:noFill/>
        </p:spPr>
        <p:txBody>
          <a:bodyPr wrap="square" rtlCol="0">
            <a:spAutoFit/>
          </a:bodyPr>
          <a:lstStyle/>
          <a:p>
            <a:pPr marL="285750" indent="-285750">
              <a:lnSpc>
                <a:spcPct val="150000"/>
              </a:lnSpc>
              <a:buFontTx/>
              <a:buChar char="-"/>
            </a:pPr>
            <a:r>
              <a:rPr lang="de-DE" sz="1200" b="1" dirty="0">
                <a:latin typeface="Century Gothic" panose="020B0502020202020204" pitchFamily="34" charset="0"/>
              </a:rPr>
              <a:t>Klare durchgängige Linie</a:t>
            </a:r>
          </a:p>
          <a:p>
            <a:pPr marL="285750" indent="-285750">
              <a:lnSpc>
                <a:spcPct val="150000"/>
              </a:lnSpc>
              <a:buFontTx/>
              <a:buChar char="-"/>
            </a:pPr>
            <a:r>
              <a:rPr lang="de-DE" sz="1200" b="1" dirty="0">
                <a:latin typeface="Century Gothic" panose="020B0502020202020204" pitchFamily="34" charset="0"/>
              </a:rPr>
              <a:t>Durchweg korrektes Reagieren auf entstehende Spielsituationen</a:t>
            </a:r>
          </a:p>
          <a:p>
            <a:pPr marL="285750" indent="-285750">
              <a:lnSpc>
                <a:spcPct val="150000"/>
              </a:lnSpc>
              <a:buFontTx/>
              <a:buChar char="-"/>
            </a:pPr>
            <a:r>
              <a:rPr lang="de-DE" sz="1200" b="1" dirty="0">
                <a:latin typeface="Century Gothic" panose="020B0502020202020204" pitchFamily="34" charset="0"/>
              </a:rPr>
              <a:t>SR wurden den Anforderungen und Herausforderungen des Spieles überwiegend gerecht</a:t>
            </a:r>
          </a:p>
          <a:p>
            <a:pPr marL="285750" indent="-285750">
              <a:lnSpc>
                <a:spcPct val="150000"/>
              </a:lnSpc>
              <a:buFontTx/>
              <a:buChar char="-"/>
            </a:pPr>
            <a:r>
              <a:rPr lang="de-DE" sz="1200" b="1" dirty="0">
                <a:latin typeface="Century Gothic" panose="020B0502020202020204" pitchFamily="34" charset="0"/>
              </a:rPr>
              <a:t>Fehler werden als solche nicht erkennbar bzw. sind Einzelfehler</a:t>
            </a:r>
          </a:p>
          <a:p>
            <a:pPr marL="285750" indent="-285750">
              <a:buFontTx/>
              <a:buChar char="-"/>
            </a:pPr>
            <a:endParaRPr lang="de-DE" dirty="0"/>
          </a:p>
          <a:p>
            <a:endParaRPr lang="de-DE" dirty="0"/>
          </a:p>
          <a:p>
            <a:pPr marL="285750" indent="-285750">
              <a:buFontTx/>
              <a:buChar char="-"/>
            </a:pPr>
            <a:endParaRPr lang="de-DE" dirty="0"/>
          </a:p>
        </p:txBody>
      </p:sp>
      <p:sp>
        <p:nvSpPr>
          <p:cNvPr id="13" name="Titel 5">
            <a:extLst>
              <a:ext uri="{FF2B5EF4-FFF2-40B4-BE49-F238E27FC236}">
                <a16:creationId xmlns:a16="http://schemas.microsoft.com/office/drawing/2014/main" id="{61CD87A3-E8CB-335B-232C-FEA656FA3682}"/>
              </a:ext>
            </a:extLst>
          </p:cNvPr>
          <p:cNvSpPr>
            <a:spLocks noGrp="1"/>
          </p:cNvSpPr>
          <p:nvPr>
            <p:ph type="title"/>
          </p:nvPr>
        </p:nvSpPr>
        <p:spPr>
          <a:xfrm>
            <a:off x="1382400" y="270000"/>
            <a:ext cx="7920000" cy="360000"/>
          </a:xfrm>
        </p:spPr>
        <p:txBody>
          <a:bodyPr/>
          <a:lstStyle/>
          <a:p>
            <a:r>
              <a:rPr lang="de-DE" dirty="0">
                <a:latin typeface="Century Gothic" panose="020B0502020202020204" pitchFamily="34" charset="0"/>
              </a:rPr>
              <a:t>Bewertungsrichtlinien Vereinsbeobachtung </a:t>
            </a:r>
          </a:p>
        </p:txBody>
      </p:sp>
      <p:graphicFrame>
        <p:nvGraphicFramePr>
          <p:cNvPr id="14" name="Tabelle 13">
            <a:extLst>
              <a:ext uri="{FF2B5EF4-FFF2-40B4-BE49-F238E27FC236}">
                <a16:creationId xmlns:a16="http://schemas.microsoft.com/office/drawing/2014/main" id="{DA8AD2C9-B991-C12E-DB81-D11A0ED50FB4}"/>
              </a:ext>
            </a:extLst>
          </p:cNvPr>
          <p:cNvGraphicFramePr>
            <a:graphicFrameLocks noGrp="1"/>
          </p:cNvGraphicFramePr>
          <p:nvPr/>
        </p:nvGraphicFramePr>
        <p:xfrm>
          <a:off x="1382400" y="1640150"/>
          <a:ext cx="8229599" cy="1788850"/>
        </p:xfrm>
        <a:graphic>
          <a:graphicData uri="http://schemas.openxmlformats.org/drawingml/2006/table">
            <a:tbl>
              <a:tblPr firstRow="1" firstCol="1" bandRow="1"/>
              <a:tblGrid>
                <a:gridCol w="2283928">
                  <a:extLst>
                    <a:ext uri="{9D8B030D-6E8A-4147-A177-3AD203B41FA5}">
                      <a16:colId xmlns:a16="http://schemas.microsoft.com/office/drawing/2014/main" val="2228341755"/>
                    </a:ext>
                  </a:extLst>
                </a:gridCol>
                <a:gridCol w="4854979">
                  <a:extLst>
                    <a:ext uri="{9D8B030D-6E8A-4147-A177-3AD203B41FA5}">
                      <a16:colId xmlns:a16="http://schemas.microsoft.com/office/drawing/2014/main" val="2165508544"/>
                    </a:ext>
                  </a:extLst>
                </a:gridCol>
                <a:gridCol w="1090692">
                  <a:extLst>
                    <a:ext uri="{9D8B030D-6E8A-4147-A177-3AD203B41FA5}">
                      <a16:colId xmlns:a16="http://schemas.microsoft.com/office/drawing/2014/main" val="498039084"/>
                    </a:ext>
                  </a:extLst>
                </a:gridCol>
              </a:tblGrid>
              <a:tr h="348425">
                <a:tc>
                  <a:txBody>
                    <a:bodyPr/>
                    <a:lstStyle/>
                    <a:p>
                      <a:pPr algn="ctr">
                        <a:lnSpc>
                          <a:spcPct val="150000"/>
                        </a:lnSpc>
                        <a:spcAft>
                          <a:spcPts val="1000"/>
                        </a:spcAft>
                      </a:pPr>
                      <a:r>
                        <a:rPr lang="de-DE" sz="1200" b="1" dirty="0">
                          <a:effectLst/>
                          <a:latin typeface="Century Gothic" panose="020B0502020202020204" pitchFamily="34" charset="0"/>
                          <a:ea typeface="Calibri" panose="020F0502020204030204" pitchFamily="34" charset="0"/>
                          <a:cs typeface="Times New Roman" panose="02020603050405020304" pitchFamily="18" charset="0"/>
                        </a:rPr>
                        <a:t>Fazit Gesamtleistung</a:t>
                      </a:r>
                      <a:endParaRPr lang="de-DE"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0551" marR="60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de-DE" sz="1200" b="1" dirty="0">
                          <a:effectLst/>
                          <a:latin typeface="Century Gothic" panose="020B0502020202020204" pitchFamily="34" charset="0"/>
                          <a:ea typeface="Calibri" panose="020F0502020204030204" pitchFamily="34" charset="0"/>
                          <a:cs typeface="Times New Roman" panose="02020603050405020304" pitchFamily="18" charset="0"/>
                        </a:rPr>
                        <a:t>Merkmale</a:t>
                      </a:r>
                      <a:endParaRPr lang="de-DE"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0551" marR="60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de-DE" sz="1200" b="1" dirty="0">
                          <a:effectLst/>
                          <a:latin typeface="Century Gothic" panose="020B0502020202020204" pitchFamily="34" charset="0"/>
                          <a:ea typeface="Calibri" panose="020F0502020204030204" pitchFamily="34" charset="0"/>
                          <a:cs typeface="Times New Roman" panose="02020603050405020304" pitchFamily="18" charset="0"/>
                        </a:rPr>
                        <a:t>Punkte</a:t>
                      </a:r>
                      <a:endParaRPr lang="de-DE"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0551" marR="60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2539153"/>
                  </a:ext>
                </a:extLst>
              </a:tr>
              <a:tr h="1440425">
                <a:tc>
                  <a:txBody>
                    <a:bodyPr/>
                    <a:lstStyle/>
                    <a:p>
                      <a:pPr algn="ctr">
                        <a:lnSpc>
                          <a:spcPct val="115000"/>
                        </a:lnSpc>
                        <a:spcAft>
                          <a:spcPts val="1000"/>
                        </a:spcAft>
                      </a:pPr>
                      <a:r>
                        <a:rPr lang="de-DE" sz="1200" dirty="0">
                          <a:effectLst/>
                          <a:latin typeface="Century Gothic" panose="020B0502020202020204" pitchFamily="34" charset="0"/>
                          <a:ea typeface="Calibri" panose="020F0502020204030204" pitchFamily="34" charset="0"/>
                          <a:cs typeface="Times New Roman" panose="02020603050405020304" pitchFamily="18" charset="0"/>
                        </a:rPr>
                        <a:t> </a:t>
                      </a:r>
                    </a:p>
                    <a:p>
                      <a:pPr algn="ctr">
                        <a:lnSpc>
                          <a:spcPct val="150000"/>
                        </a:lnSpc>
                        <a:spcAft>
                          <a:spcPts val="1000"/>
                        </a:spcAft>
                      </a:pPr>
                      <a:r>
                        <a:rPr lang="de-DE" sz="1200" dirty="0">
                          <a:effectLst/>
                          <a:latin typeface="Century Gothic" panose="020B0502020202020204" pitchFamily="34" charset="0"/>
                          <a:ea typeface="Calibri" panose="020F0502020204030204" pitchFamily="34" charset="0"/>
                          <a:cs typeface="Times New Roman" panose="02020603050405020304" pitchFamily="18" charset="0"/>
                        </a:rPr>
                        <a:t>Gute</a:t>
                      </a:r>
                    </a:p>
                    <a:p>
                      <a:pPr algn="ctr">
                        <a:lnSpc>
                          <a:spcPct val="150000"/>
                        </a:lnSpc>
                        <a:spcAft>
                          <a:spcPts val="1000"/>
                        </a:spcAft>
                      </a:pPr>
                      <a:r>
                        <a:rPr lang="de-DE" sz="1200" dirty="0">
                          <a:effectLst/>
                          <a:latin typeface="Century Gothic" panose="020B0502020202020204" pitchFamily="34" charset="0"/>
                          <a:ea typeface="Calibri" panose="020F0502020204030204" pitchFamily="34" charset="0"/>
                          <a:cs typeface="Times New Roman" panose="02020603050405020304" pitchFamily="18" charset="0"/>
                        </a:rPr>
                        <a:t>Schiedsrichterleistung</a:t>
                      </a:r>
                    </a:p>
                    <a:p>
                      <a:pPr algn="ctr">
                        <a:lnSpc>
                          <a:spcPct val="115000"/>
                        </a:lnSpc>
                        <a:spcAft>
                          <a:spcPts val="1000"/>
                        </a:spcAft>
                      </a:pPr>
                      <a:r>
                        <a:rPr lang="de-DE" sz="12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60551" marR="60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lvl="0" algn="ctr">
                        <a:lnSpc>
                          <a:spcPct val="150000"/>
                        </a:lnSpc>
                        <a:spcAft>
                          <a:spcPts val="1000"/>
                        </a:spcAft>
                      </a:pPr>
                      <a:r>
                        <a:rPr lang="de-DE" sz="1200" dirty="0">
                          <a:effectLst/>
                          <a:latin typeface="Century Gothic" panose="020B0502020202020204" pitchFamily="34" charset="0"/>
                          <a:ea typeface="Calibri" panose="020F0502020204030204" pitchFamily="34" charset="0"/>
                          <a:cs typeface="Times New Roman" panose="02020603050405020304" pitchFamily="18" charset="0"/>
                        </a:rPr>
                        <a:t>Qualitativ kaum relevante Fehler oder geringe Einzelfehler in wenigen Bereichen, die sich kaum spürbar negativ auf den Spielfluss auswirken, SR wurden den Anforderungen des Spieles überwiegend gerecht.</a:t>
                      </a:r>
                    </a:p>
                  </a:txBody>
                  <a:tcPr marL="60551" marR="60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DE" sz="12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de-DE" sz="12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200000"/>
                        </a:lnSpc>
                        <a:spcAft>
                          <a:spcPts val="1000"/>
                        </a:spcAft>
                      </a:pPr>
                      <a:r>
                        <a:rPr lang="de-DE" sz="1200" b="1" dirty="0">
                          <a:effectLst/>
                          <a:latin typeface="Century Gothic" panose="020B0502020202020204" pitchFamily="34" charset="0"/>
                          <a:ea typeface="Calibri" panose="020F0502020204030204" pitchFamily="34" charset="0"/>
                          <a:cs typeface="Times New Roman" panose="02020603050405020304" pitchFamily="18" charset="0"/>
                        </a:rPr>
                        <a:t>67 - 64</a:t>
                      </a:r>
                      <a:endParaRPr lang="de-DE"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0551" marR="60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7145532"/>
                  </a:ext>
                </a:extLst>
              </a:tr>
            </a:tbl>
          </a:graphicData>
        </a:graphic>
      </p:graphicFrame>
    </p:spTree>
    <p:extLst>
      <p:ext uri="{BB962C8B-B14F-4D97-AF65-F5344CB8AC3E}">
        <p14:creationId xmlns:p14="http://schemas.microsoft.com/office/powerpoint/2010/main" val="2259244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E367143-A17F-3DE8-14C2-95145B55A063}"/>
              </a:ext>
            </a:extLst>
          </p:cNvPr>
          <p:cNvSpPr>
            <a:spLocks noGrp="1"/>
          </p:cNvSpPr>
          <p:nvPr>
            <p:ph type="sldNum" sz="quarter" idx="12"/>
          </p:nvPr>
        </p:nvSpPr>
        <p:spPr/>
        <p:txBody>
          <a:bodyPr/>
          <a:lstStyle/>
          <a:p>
            <a:fld id="{A586562E-0972-4C14-9F09-89E17ADBCADE}" type="slidenum">
              <a:rPr lang="de-DE" sz="1100" b="1" smtClean="0">
                <a:solidFill>
                  <a:srgbClr val="00925B"/>
                </a:solidFill>
              </a:rPr>
              <a:t>21</a:t>
            </a:fld>
            <a:endParaRPr lang="de-DE" b="1" dirty="0">
              <a:solidFill>
                <a:srgbClr val="00925B"/>
              </a:solidFill>
            </a:endParaRPr>
          </a:p>
        </p:txBody>
      </p:sp>
      <p:sp>
        <p:nvSpPr>
          <p:cNvPr id="6" name="Textfeld 5">
            <a:extLst>
              <a:ext uri="{FF2B5EF4-FFF2-40B4-BE49-F238E27FC236}">
                <a16:creationId xmlns:a16="http://schemas.microsoft.com/office/drawing/2014/main" id="{DDBC8BD3-BECD-11AE-82CC-843CB42980EA}"/>
              </a:ext>
            </a:extLst>
          </p:cNvPr>
          <p:cNvSpPr txBox="1"/>
          <p:nvPr/>
        </p:nvSpPr>
        <p:spPr>
          <a:xfrm>
            <a:off x="1382400" y="3577338"/>
            <a:ext cx="9199783" cy="1754326"/>
          </a:xfrm>
          <a:prstGeom prst="rect">
            <a:avLst/>
          </a:prstGeom>
          <a:noFill/>
        </p:spPr>
        <p:txBody>
          <a:bodyPr wrap="square" rtlCol="0">
            <a:spAutoFit/>
          </a:bodyPr>
          <a:lstStyle/>
          <a:p>
            <a:pPr marL="285750" indent="-285750">
              <a:lnSpc>
                <a:spcPct val="150000"/>
              </a:lnSpc>
              <a:buFontTx/>
              <a:buChar char="-"/>
            </a:pPr>
            <a:r>
              <a:rPr lang="de-DE" sz="1200" b="1" dirty="0">
                <a:latin typeface="Century Gothic" panose="020B0502020202020204" pitchFamily="34" charset="0"/>
              </a:rPr>
              <a:t>SR zeigen eine ordentliche Leistung, haben aber sichtbare Mühe den Anforderungen des Spiels gerecht zu werden</a:t>
            </a:r>
          </a:p>
          <a:p>
            <a:pPr marL="285750" indent="-285750">
              <a:lnSpc>
                <a:spcPct val="150000"/>
              </a:lnSpc>
              <a:buFontTx/>
              <a:buChar char="-"/>
            </a:pPr>
            <a:r>
              <a:rPr lang="de-DE" sz="1200" b="1" dirty="0">
                <a:latin typeface="Century Gothic" panose="020B0502020202020204" pitchFamily="34" charset="0"/>
              </a:rPr>
              <a:t>Durchgängige zusammenhängende Linie erkennbar</a:t>
            </a:r>
          </a:p>
          <a:p>
            <a:pPr marL="285750" indent="-285750">
              <a:lnSpc>
                <a:spcPct val="150000"/>
              </a:lnSpc>
              <a:buFontTx/>
              <a:buChar char="-"/>
            </a:pPr>
            <a:r>
              <a:rPr lang="de-DE" sz="1200" b="1" dirty="0">
                <a:latin typeface="Century Gothic" panose="020B0502020202020204" pitchFamily="34" charset="0"/>
              </a:rPr>
              <a:t>Einige Fehler unübersehbar und wiederholen sich und werden deutlich sichtbar</a:t>
            </a:r>
          </a:p>
          <a:p>
            <a:endParaRPr lang="de-DE" dirty="0"/>
          </a:p>
          <a:p>
            <a:endParaRPr lang="de-DE" dirty="0"/>
          </a:p>
          <a:p>
            <a:pPr marL="285750" indent="-285750">
              <a:buFontTx/>
              <a:buChar char="-"/>
            </a:pPr>
            <a:endParaRPr lang="de-DE" dirty="0"/>
          </a:p>
        </p:txBody>
      </p:sp>
      <p:sp>
        <p:nvSpPr>
          <p:cNvPr id="10" name="Titel 5">
            <a:extLst>
              <a:ext uri="{FF2B5EF4-FFF2-40B4-BE49-F238E27FC236}">
                <a16:creationId xmlns:a16="http://schemas.microsoft.com/office/drawing/2014/main" id="{07E7293B-56B7-EEEA-67FA-A61E4512CDF5}"/>
              </a:ext>
            </a:extLst>
          </p:cNvPr>
          <p:cNvSpPr>
            <a:spLocks noGrp="1"/>
          </p:cNvSpPr>
          <p:nvPr>
            <p:ph type="title"/>
          </p:nvPr>
        </p:nvSpPr>
        <p:spPr>
          <a:xfrm>
            <a:off x="1382400" y="270000"/>
            <a:ext cx="7920000" cy="360000"/>
          </a:xfrm>
        </p:spPr>
        <p:txBody>
          <a:bodyPr/>
          <a:lstStyle/>
          <a:p>
            <a:r>
              <a:rPr lang="de-DE" dirty="0">
                <a:latin typeface="Century Gothic" panose="020B0502020202020204" pitchFamily="34" charset="0"/>
              </a:rPr>
              <a:t>Bewertungsrichtlinien Vereinsbeobachtung </a:t>
            </a:r>
          </a:p>
        </p:txBody>
      </p:sp>
      <p:graphicFrame>
        <p:nvGraphicFramePr>
          <p:cNvPr id="11" name="Tabelle 10">
            <a:extLst>
              <a:ext uri="{FF2B5EF4-FFF2-40B4-BE49-F238E27FC236}">
                <a16:creationId xmlns:a16="http://schemas.microsoft.com/office/drawing/2014/main" id="{0B58B9A8-8397-67DA-9214-F8F7DF211E5C}"/>
              </a:ext>
            </a:extLst>
          </p:cNvPr>
          <p:cNvGraphicFramePr>
            <a:graphicFrameLocks noGrp="1"/>
          </p:cNvGraphicFramePr>
          <p:nvPr/>
        </p:nvGraphicFramePr>
        <p:xfrm>
          <a:off x="1382400" y="1640150"/>
          <a:ext cx="8229599" cy="1788850"/>
        </p:xfrm>
        <a:graphic>
          <a:graphicData uri="http://schemas.openxmlformats.org/drawingml/2006/table">
            <a:tbl>
              <a:tblPr firstRow="1" firstCol="1" bandRow="1"/>
              <a:tblGrid>
                <a:gridCol w="2283928">
                  <a:extLst>
                    <a:ext uri="{9D8B030D-6E8A-4147-A177-3AD203B41FA5}">
                      <a16:colId xmlns:a16="http://schemas.microsoft.com/office/drawing/2014/main" val="2228341755"/>
                    </a:ext>
                  </a:extLst>
                </a:gridCol>
                <a:gridCol w="4854979">
                  <a:extLst>
                    <a:ext uri="{9D8B030D-6E8A-4147-A177-3AD203B41FA5}">
                      <a16:colId xmlns:a16="http://schemas.microsoft.com/office/drawing/2014/main" val="2165508544"/>
                    </a:ext>
                  </a:extLst>
                </a:gridCol>
                <a:gridCol w="1090692">
                  <a:extLst>
                    <a:ext uri="{9D8B030D-6E8A-4147-A177-3AD203B41FA5}">
                      <a16:colId xmlns:a16="http://schemas.microsoft.com/office/drawing/2014/main" val="498039084"/>
                    </a:ext>
                  </a:extLst>
                </a:gridCol>
              </a:tblGrid>
              <a:tr h="348425">
                <a:tc>
                  <a:txBody>
                    <a:bodyPr/>
                    <a:lstStyle/>
                    <a:p>
                      <a:pPr algn="ctr">
                        <a:lnSpc>
                          <a:spcPct val="150000"/>
                        </a:lnSpc>
                        <a:spcAft>
                          <a:spcPts val="1000"/>
                        </a:spcAft>
                      </a:pPr>
                      <a:r>
                        <a:rPr lang="de-DE" sz="1200" b="1" dirty="0">
                          <a:effectLst/>
                          <a:latin typeface="Century Gothic" panose="020B0502020202020204" pitchFamily="34" charset="0"/>
                          <a:ea typeface="Calibri" panose="020F0502020204030204" pitchFamily="34" charset="0"/>
                          <a:cs typeface="Times New Roman" panose="02020603050405020304" pitchFamily="18" charset="0"/>
                        </a:rPr>
                        <a:t>Fazit Gesamtleistung</a:t>
                      </a:r>
                      <a:endParaRPr lang="de-DE"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0551" marR="60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de-DE" sz="1200" b="1" dirty="0">
                          <a:effectLst/>
                          <a:latin typeface="Century Gothic" panose="020B0502020202020204" pitchFamily="34" charset="0"/>
                          <a:ea typeface="Calibri" panose="020F0502020204030204" pitchFamily="34" charset="0"/>
                          <a:cs typeface="Times New Roman" panose="02020603050405020304" pitchFamily="18" charset="0"/>
                        </a:rPr>
                        <a:t>Merkmale</a:t>
                      </a:r>
                      <a:endParaRPr lang="de-DE"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0551" marR="60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de-DE" sz="1200" b="1" dirty="0">
                          <a:effectLst/>
                          <a:latin typeface="Century Gothic" panose="020B0502020202020204" pitchFamily="34" charset="0"/>
                          <a:ea typeface="Calibri" panose="020F0502020204030204" pitchFamily="34" charset="0"/>
                          <a:cs typeface="Times New Roman" panose="02020603050405020304" pitchFamily="18" charset="0"/>
                        </a:rPr>
                        <a:t>Punkte</a:t>
                      </a:r>
                      <a:endParaRPr lang="de-DE"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0551" marR="60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2539153"/>
                  </a:ext>
                </a:extLst>
              </a:tr>
              <a:tr h="1440425">
                <a:tc>
                  <a:txBody>
                    <a:bodyPr/>
                    <a:lstStyle/>
                    <a:p>
                      <a:pPr algn="ctr">
                        <a:lnSpc>
                          <a:spcPct val="115000"/>
                        </a:lnSpc>
                        <a:spcAft>
                          <a:spcPts val="1000"/>
                        </a:spcAft>
                      </a:pPr>
                      <a:r>
                        <a:rPr lang="de-DE" sz="1200" dirty="0">
                          <a:effectLst/>
                          <a:latin typeface="Century Gothic" panose="020B0502020202020204" pitchFamily="34" charset="0"/>
                          <a:ea typeface="Calibri" panose="020F0502020204030204" pitchFamily="34" charset="0"/>
                          <a:cs typeface="Times New Roman" panose="02020603050405020304" pitchFamily="18" charset="0"/>
                        </a:rPr>
                        <a:t> </a:t>
                      </a:r>
                    </a:p>
                    <a:p>
                      <a:pPr algn="ctr">
                        <a:lnSpc>
                          <a:spcPct val="100000"/>
                        </a:lnSpc>
                        <a:spcAft>
                          <a:spcPts val="1000"/>
                        </a:spcAft>
                      </a:pPr>
                      <a:r>
                        <a:rPr lang="de-DE" sz="1200" dirty="0">
                          <a:effectLst/>
                          <a:latin typeface="Century Gothic" panose="020B0502020202020204" pitchFamily="34" charset="0"/>
                          <a:ea typeface="Calibri" panose="020F0502020204030204" pitchFamily="34" charset="0"/>
                          <a:cs typeface="Times New Roman" panose="02020603050405020304" pitchFamily="18" charset="0"/>
                        </a:rPr>
                        <a:t>Durchschnittliche</a:t>
                      </a:r>
                    </a:p>
                    <a:p>
                      <a:pPr algn="ctr">
                        <a:lnSpc>
                          <a:spcPct val="100000"/>
                        </a:lnSpc>
                        <a:spcAft>
                          <a:spcPts val="1000"/>
                        </a:spcAft>
                      </a:pPr>
                      <a:r>
                        <a:rPr lang="de-DE" sz="1200" dirty="0">
                          <a:effectLst/>
                          <a:latin typeface="Century Gothic" panose="020B0502020202020204" pitchFamily="34" charset="0"/>
                          <a:ea typeface="Calibri" panose="020F0502020204030204" pitchFamily="34" charset="0"/>
                          <a:cs typeface="Times New Roman" panose="02020603050405020304" pitchFamily="18" charset="0"/>
                        </a:rPr>
                        <a:t>Schiedsrichterleistung</a:t>
                      </a:r>
                    </a:p>
                    <a:p>
                      <a:pPr algn="ctr">
                        <a:lnSpc>
                          <a:spcPct val="115000"/>
                        </a:lnSpc>
                        <a:spcAft>
                          <a:spcPts val="1000"/>
                        </a:spcAft>
                      </a:pPr>
                      <a:r>
                        <a:rPr lang="de-DE" sz="12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60551" marR="60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50000"/>
                        </a:lnSpc>
                        <a:spcAft>
                          <a:spcPts val="1000"/>
                        </a:spcAft>
                      </a:pPr>
                      <a:r>
                        <a:rPr lang="de-DE" sz="1200" dirty="0">
                          <a:effectLst/>
                          <a:latin typeface="Century Gothic" panose="020B0502020202020204" pitchFamily="34" charset="0"/>
                          <a:ea typeface="Calibri" panose="020F0502020204030204" pitchFamily="34" charset="0"/>
                          <a:cs typeface="Times New Roman" panose="02020603050405020304" pitchFamily="18" charset="0"/>
                        </a:rPr>
                        <a:t>Qualitativ relevante Fehler und/oder vermehrt auftretende Einzelfehler in einigen Bereichen, die den Spielfluss negativ beeinflussten, SR hatten sichtbare Mühe den Anforderungen des Spiels gerecht zu werden.</a:t>
                      </a:r>
                    </a:p>
                  </a:txBody>
                  <a:tcPr marL="60551" marR="60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DE" sz="12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de-DE" sz="12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200000"/>
                        </a:lnSpc>
                        <a:spcAft>
                          <a:spcPts val="1000"/>
                        </a:spcAft>
                      </a:pPr>
                      <a:r>
                        <a:rPr lang="de-DE" sz="1200" b="1" dirty="0">
                          <a:effectLst/>
                          <a:latin typeface="Century Gothic" panose="020B0502020202020204" pitchFamily="34" charset="0"/>
                          <a:ea typeface="Calibri" panose="020F0502020204030204" pitchFamily="34" charset="0"/>
                          <a:cs typeface="Times New Roman" panose="02020603050405020304" pitchFamily="18" charset="0"/>
                        </a:rPr>
                        <a:t>63 - 58</a:t>
                      </a:r>
                      <a:endParaRPr lang="de-DE"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0551" marR="60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7145532"/>
                  </a:ext>
                </a:extLst>
              </a:tr>
            </a:tbl>
          </a:graphicData>
        </a:graphic>
      </p:graphicFrame>
    </p:spTree>
    <p:extLst>
      <p:ext uri="{BB962C8B-B14F-4D97-AF65-F5344CB8AC3E}">
        <p14:creationId xmlns:p14="http://schemas.microsoft.com/office/powerpoint/2010/main" val="2120301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0672EB0-5E48-2132-8DA6-A8CFB297F058}"/>
              </a:ext>
            </a:extLst>
          </p:cNvPr>
          <p:cNvSpPr>
            <a:spLocks noGrp="1"/>
          </p:cNvSpPr>
          <p:nvPr>
            <p:ph type="sldNum" sz="quarter" idx="12"/>
          </p:nvPr>
        </p:nvSpPr>
        <p:spPr/>
        <p:txBody>
          <a:bodyPr/>
          <a:lstStyle/>
          <a:p>
            <a:fld id="{A586562E-0972-4C14-9F09-89E17ADBCADE}" type="slidenum">
              <a:rPr lang="de-DE" sz="1100" b="1" smtClean="0">
                <a:solidFill>
                  <a:srgbClr val="00925B"/>
                </a:solidFill>
              </a:rPr>
              <a:t>22</a:t>
            </a:fld>
            <a:endParaRPr lang="de-DE" b="1" dirty="0">
              <a:solidFill>
                <a:srgbClr val="00925B"/>
              </a:solidFill>
            </a:endParaRPr>
          </a:p>
        </p:txBody>
      </p:sp>
      <p:sp>
        <p:nvSpPr>
          <p:cNvPr id="5" name="Textfeld 4">
            <a:extLst>
              <a:ext uri="{FF2B5EF4-FFF2-40B4-BE49-F238E27FC236}">
                <a16:creationId xmlns:a16="http://schemas.microsoft.com/office/drawing/2014/main" id="{D3DF6F07-FB41-314E-B64E-84B20121846E}"/>
              </a:ext>
            </a:extLst>
          </p:cNvPr>
          <p:cNvSpPr txBox="1"/>
          <p:nvPr/>
        </p:nvSpPr>
        <p:spPr>
          <a:xfrm>
            <a:off x="1382400" y="3538797"/>
            <a:ext cx="9199783" cy="1754326"/>
          </a:xfrm>
          <a:prstGeom prst="rect">
            <a:avLst/>
          </a:prstGeom>
          <a:noFill/>
        </p:spPr>
        <p:txBody>
          <a:bodyPr wrap="square" rtlCol="0">
            <a:spAutoFit/>
          </a:bodyPr>
          <a:lstStyle/>
          <a:p>
            <a:pPr marL="285750" indent="-285750">
              <a:lnSpc>
                <a:spcPct val="200000"/>
              </a:lnSpc>
              <a:buFontTx/>
              <a:buChar char="-"/>
            </a:pPr>
            <a:r>
              <a:rPr lang="de-DE" sz="1200" b="1" dirty="0">
                <a:latin typeface="Century Gothic" panose="020B0502020202020204" pitchFamily="34" charset="0"/>
              </a:rPr>
              <a:t>Keine durchgängige Linie, sondern schwankende, unklare Linie</a:t>
            </a:r>
          </a:p>
          <a:p>
            <a:pPr marL="285750" indent="-285750">
              <a:lnSpc>
                <a:spcPct val="200000"/>
              </a:lnSpc>
              <a:buFontTx/>
              <a:buChar char="-"/>
            </a:pPr>
            <a:r>
              <a:rPr lang="de-DE" sz="1200" b="1" dirty="0">
                <a:latin typeface="Century Gothic" panose="020B0502020202020204" pitchFamily="34" charset="0"/>
              </a:rPr>
              <a:t>Fehler sind deutlich und wiederholen sich mehrfach</a:t>
            </a:r>
          </a:p>
          <a:p>
            <a:pPr marL="285750" indent="-285750">
              <a:lnSpc>
                <a:spcPct val="200000"/>
              </a:lnSpc>
              <a:buFontTx/>
              <a:buChar char="-"/>
            </a:pPr>
            <a:r>
              <a:rPr lang="de-DE" sz="1200" b="1" dirty="0">
                <a:latin typeface="Century Gothic" panose="020B0502020202020204" pitchFamily="34" charset="0"/>
              </a:rPr>
              <a:t>Fehler wirken somit kurzzeitig störend auf das Spiel, ohne dessen Fortsetzung in Frage zu stellen</a:t>
            </a:r>
          </a:p>
          <a:p>
            <a:endParaRPr lang="de-DE" sz="1200" dirty="0">
              <a:latin typeface="Century Gothic" panose="020B0502020202020204" pitchFamily="34" charset="0"/>
            </a:endParaRPr>
          </a:p>
          <a:p>
            <a:endParaRPr lang="de-DE" sz="1200" dirty="0">
              <a:latin typeface="Century Gothic" panose="020B0502020202020204" pitchFamily="34" charset="0"/>
            </a:endParaRPr>
          </a:p>
          <a:p>
            <a:pPr marL="285750" indent="-285750">
              <a:buFontTx/>
              <a:buChar char="-"/>
            </a:pPr>
            <a:endParaRPr lang="de-DE" sz="1200" dirty="0">
              <a:latin typeface="Century Gothic" panose="020B0502020202020204" pitchFamily="34" charset="0"/>
            </a:endParaRPr>
          </a:p>
        </p:txBody>
      </p:sp>
      <p:sp>
        <p:nvSpPr>
          <p:cNvPr id="10" name="Titel 5">
            <a:extLst>
              <a:ext uri="{FF2B5EF4-FFF2-40B4-BE49-F238E27FC236}">
                <a16:creationId xmlns:a16="http://schemas.microsoft.com/office/drawing/2014/main" id="{847CC80E-34AE-446F-779C-AB75229F7C1A}"/>
              </a:ext>
            </a:extLst>
          </p:cNvPr>
          <p:cNvSpPr>
            <a:spLocks noGrp="1"/>
          </p:cNvSpPr>
          <p:nvPr>
            <p:ph type="title"/>
          </p:nvPr>
        </p:nvSpPr>
        <p:spPr>
          <a:xfrm>
            <a:off x="1382400" y="270000"/>
            <a:ext cx="7920000" cy="360000"/>
          </a:xfrm>
        </p:spPr>
        <p:txBody>
          <a:bodyPr/>
          <a:lstStyle/>
          <a:p>
            <a:r>
              <a:rPr lang="de-DE" dirty="0">
                <a:latin typeface="Century Gothic" panose="020B0502020202020204" pitchFamily="34" charset="0"/>
              </a:rPr>
              <a:t>Bewertungsrichtlinien Vereinsbeobachtung </a:t>
            </a:r>
          </a:p>
        </p:txBody>
      </p:sp>
      <p:graphicFrame>
        <p:nvGraphicFramePr>
          <p:cNvPr id="11" name="Tabelle 10">
            <a:extLst>
              <a:ext uri="{FF2B5EF4-FFF2-40B4-BE49-F238E27FC236}">
                <a16:creationId xmlns:a16="http://schemas.microsoft.com/office/drawing/2014/main" id="{B5782759-01C8-54CD-00F2-ECAC4EB4329A}"/>
              </a:ext>
            </a:extLst>
          </p:cNvPr>
          <p:cNvGraphicFramePr>
            <a:graphicFrameLocks noGrp="1"/>
          </p:cNvGraphicFramePr>
          <p:nvPr/>
        </p:nvGraphicFramePr>
        <p:xfrm>
          <a:off x="1382400" y="1640150"/>
          <a:ext cx="8229599" cy="1788850"/>
        </p:xfrm>
        <a:graphic>
          <a:graphicData uri="http://schemas.openxmlformats.org/drawingml/2006/table">
            <a:tbl>
              <a:tblPr firstRow="1" firstCol="1" bandRow="1"/>
              <a:tblGrid>
                <a:gridCol w="2283928">
                  <a:extLst>
                    <a:ext uri="{9D8B030D-6E8A-4147-A177-3AD203B41FA5}">
                      <a16:colId xmlns:a16="http://schemas.microsoft.com/office/drawing/2014/main" val="2228341755"/>
                    </a:ext>
                  </a:extLst>
                </a:gridCol>
                <a:gridCol w="4854979">
                  <a:extLst>
                    <a:ext uri="{9D8B030D-6E8A-4147-A177-3AD203B41FA5}">
                      <a16:colId xmlns:a16="http://schemas.microsoft.com/office/drawing/2014/main" val="2165508544"/>
                    </a:ext>
                  </a:extLst>
                </a:gridCol>
                <a:gridCol w="1090692">
                  <a:extLst>
                    <a:ext uri="{9D8B030D-6E8A-4147-A177-3AD203B41FA5}">
                      <a16:colId xmlns:a16="http://schemas.microsoft.com/office/drawing/2014/main" val="498039084"/>
                    </a:ext>
                  </a:extLst>
                </a:gridCol>
              </a:tblGrid>
              <a:tr h="348425">
                <a:tc>
                  <a:txBody>
                    <a:bodyPr/>
                    <a:lstStyle/>
                    <a:p>
                      <a:pPr algn="ctr">
                        <a:lnSpc>
                          <a:spcPct val="150000"/>
                        </a:lnSpc>
                        <a:spcAft>
                          <a:spcPts val="1000"/>
                        </a:spcAft>
                      </a:pPr>
                      <a:r>
                        <a:rPr lang="de-DE" sz="1200" b="1" dirty="0">
                          <a:effectLst/>
                          <a:latin typeface="Century Gothic" panose="020B0502020202020204" pitchFamily="34" charset="0"/>
                          <a:ea typeface="Calibri" panose="020F0502020204030204" pitchFamily="34" charset="0"/>
                          <a:cs typeface="Times New Roman" panose="02020603050405020304" pitchFamily="18" charset="0"/>
                        </a:rPr>
                        <a:t>Fazit Gesamtleistung</a:t>
                      </a:r>
                      <a:endParaRPr lang="de-DE"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0551" marR="60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de-DE" sz="1200" b="1" dirty="0">
                          <a:effectLst/>
                          <a:latin typeface="Century Gothic" panose="020B0502020202020204" pitchFamily="34" charset="0"/>
                          <a:ea typeface="Calibri" panose="020F0502020204030204" pitchFamily="34" charset="0"/>
                          <a:cs typeface="Times New Roman" panose="02020603050405020304" pitchFamily="18" charset="0"/>
                        </a:rPr>
                        <a:t>Merkmale</a:t>
                      </a:r>
                      <a:endParaRPr lang="de-DE"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0551" marR="60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de-DE" sz="1200" b="1" dirty="0">
                          <a:effectLst/>
                          <a:latin typeface="Century Gothic" panose="020B0502020202020204" pitchFamily="34" charset="0"/>
                          <a:ea typeface="Calibri" panose="020F0502020204030204" pitchFamily="34" charset="0"/>
                          <a:cs typeface="Times New Roman" panose="02020603050405020304" pitchFamily="18" charset="0"/>
                        </a:rPr>
                        <a:t>Punkte</a:t>
                      </a:r>
                      <a:endParaRPr lang="de-DE"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0551" marR="60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2539153"/>
                  </a:ext>
                </a:extLst>
              </a:tr>
              <a:tr h="1440425">
                <a:tc>
                  <a:txBody>
                    <a:bodyPr/>
                    <a:lstStyle/>
                    <a:p>
                      <a:pPr algn="ctr">
                        <a:lnSpc>
                          <a:spcPct val="115000"/>
                        </a:lnSpc>
                        <a:spcAft>
                          <a:spcPts val="1000"/>
                        </a:spcAft>
                      </a:pPr>
                      <a:r>
                        <a:rPr lang="de-DE" sz="1200" dirty="0">
                          <a:effectLst/>
                          <a:latin typeface="Century Gothic" panose="020B0502020202020204" pitchFamily="34" charset="0"/>
                          <a:ea typeface="Calibri" panose="020F0502020204030204" pitchFamily="34" charset="0"/>
                          <a:cs typeface="Times New Roman" panose="02020603050405020304" pitchFamily="18" charset="0"/>
                        </a:rPr>
                        <a:t> </a:t>
                      </a:r>
                    </a:p>
                    <a:p>
                      <a:pPr algn="ctr">
                        <a:lnSpc>
                          <a:spcPct val="150000"/>
                        </a:lnSpc>
                        <a:spcAft>
                          <a:spcPts val="1000"/>
                        </a:spcAft>
                      </a:pPr>
                      <a:r>
                        <a:rPr lang="de-DE" sz="1200" dirty="0">
                          <a:effectLst/>
                          <a:latin typeface="Century Gothic" panose="020B0502020202020204" pitchFamily="34" charset="0"/>
                          <a:ea typeface="Calibri" panose="020F0502020204030204" pitchFamily="34" charset="0"/>
                          <a:cs typeface="Times New Roman" panose="02020603050405020304" pitchFamily="18" charset="0"/>
                        </a:rPr>
                        <a:t>Schlechte</a:t>
                      </a:r>
                    </a:p>
                    <a:p>
                      <a:pPr algn="ctr">
                        <a:lnSpc>
                          <a:spcPct val="150000"/>
                        </a:lnSpc>
                        <a:spcAft>
                          <a:spcPts val="1000"/>
                        </a:spcAft>
                      </a:pPr>
                      <a:r>
                        <a:rPr lang="de-DE" sz="1200" dirty="0">
                          <a:effectLst/>
                          <a:latin typeface="Century Gothic" panose="020B0502020202020204" pitchFamily="34" charset="0"/>
                          <a:ea typeface="Calibri" panose="020F0502020204030204" pitchFamily="34" charset="0"/>
                          <a:cs typeface="Times New Roman" panose="02020603050405020304" pitchFamily="18" charset="0"/>
                        </a:rPr>
                        <a:t>Schiedsrichterleistung</a:t>
                      </a:r>
                    </a:p>
                    <a:p>
                      <a:pPr algn="ctr">
                        <a:lnSpc>
                          <a:spcPct val="115000"/>
                        </a:lnSpc>
                        <a:spcAft>
                          <a:spcPts val="1000"/>
                        </a:spcAft>
                      </a:pPr>
                      <a:r>
                        <a:rPr lang="de-DE" sz="1200" dirty="0">
                          <a:effectLst/>
                          <a:latin typeface="Century Gothic" panose="020B0502020202020204" pitchFamily="34" charset="0"/>
                          <a:ea typeface="Calibri" panose="020F0502020204030204" pitchFamily="34" charset="0"/>
                          <a:cs typeface="Times New Roman" panose="02020603050405020304" pitchFamily="18" charset="0"/>
                        </a:rPr>
                        <a:t> </a:t>
                      </a:r>
                    </a:p>
                  </a:txBody>
                  <a:tcPr marL="60551" marR="60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0" lvl="1" algn="ctr">
                        <a:lnSpc>
                          <a:spcPct val="150000"/>
                        </a:lnSpc>
                        <a:spcAft>
                          <a:spcPts val="1000"/>
                        </a:spcAft>
                      </a:pPr>
                      <a:r>
                        <a:rPr lang="de-DE" sz="1200" dirty="0">
                          <a:effectLst/>
                          <a:latin typeface="Century Gothic" panose="020B0502020202020204" pitchFamily="34" charset="0"/>
                          <a:ea typeface="Calibri" panose="020F0502020204030204" pitchFamily="34" charset="0"/>
                          <a:cs typeface="Times New Roman" panose="02020603050405020304" pitchFamily="18" charset="0"/>
                        </a:rPr>
                        <a:t>Qualitativ relevante Mehrfachfehler und/oder viele Auftretende Fehler in vielen Bereichen, die den Spielfluss massiv hemmten oder unterbrachen, SR wurden den Anforderungen des Spiels nicht gerecht.</a:t>
                      </a:r>
                    </a:p>
                  </a:txBody>
                  <a:tcPr marL="60551" marR="60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DE" sz="1200" b="1" dirty="0">
                          <a:effectLst/>
                          <a:latin typeface="Century Gothic" panose="020B0502020202020204" pitchFamily="34" charset="0"/>
                          <a:ea typeface="Calibri" panose="020F0502020204030204" pitchFamily="34" charset="0"/>
                          <a:cs typeface="Times New Roman" panose="02020603050405020304" pitchFamily="18" charset="0"/>
                        </a:rPr>
                        <a:t> </a:t>
                      </a:r>
                      <a:endParaRPr lang="de-DE" sz="12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50000"/>
                        </a:lnSpc>
                        <a:spcAft>
                          <a:spcPts val="1000"/>
                        </a:spcAft>
                      </a:pPr>
                      <a:r>
                        <a:rPr lang="de-DE" sz="1200" b="1" dirty="0">
                          <a:effectLst/>
                          <a:latin typeface="Century Gothic" panose="020B0502020202020204" pitchFamily="34" charset="0"/>
                          <a:ea typeface="Calibri" panose="020F0502020204030204" pitchFamily="34" charset="0"/>
                          <a:cs typeface="Times New Roman" panose="02020603050405020304" pitchFamily="18" charset="0"/>
                        </a:rPr>
                        <a:t>57 - 45</a:t>
                      </a:r>
                      <a:endParaRPr lang="de-DE"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0551" marR="605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7145532"/>
                  </a:ext>
                </a:extLst>
              </a:tr>
            </a:tbl>
          </a:graphicData>
        </a:graphic>
      </p:graphicFrame>
    </p:spTree>
    <p:extLst>
      <p:ext uri="{BB962C8B-B14F-4D97-AF65-F5344CB8AC3E}">
        <p14:creationId xmlns:p14="http://schemas.microsoft.com/office/powerpoint/2010/main" val="1811584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CC5FE90-B673-6EB0-EA63-F6DCEEBAC154}"/>
              </a:ext>
            </a:extLst>
          </p:cNvPr>
          <p:cNvSpPr>
            <a:spLocks noGrp="1"/>
          </p:cNvSpPr>
          <p:nvPr>
            <p:ph type="sldNum" sz="quarter" idx="12"/>
          </p:nvPr>
        </p:nvSpPr>
        <p:spPr/>
        <p:txBody>
          <a:bodyPr/>
          <a:lstStyle/>
          <a:p>
            <a:fld id="{A586562E-0972-4C14-9F09-89E17ADBCADE}" type="slidenum">
              <a:rPr lang="de-DE" sz="1100" b="1" smtClean="0">
                <a:solidFill>
                  <a:srgbClr val="00925B"/>
                </a:solidFill>
              </a:rPr>
              <a:t>23</a:t>
            </a:fld>
            <a:endParaRPr lang="de-DE" b="1" dirty="0">
              <a:solidFill>
                <a:srgbClr val="00925B"/>
              </a:solidFill>
            </a:endParaRPr>
          </a:p>
        </p:txBody>
      </p:sp>
      <p:sp>
        <p:nvSpPr>
          <p:cNvPr id="7" name="Textfeld 6">
            <a:extLst>
              <a:ext uri="{FF2B5EF4-FFF2-40B4-BE49-F238E27FC236}">
                <a16:creationId xmlns:a16="http://schemas.microsoft.com/office/drawing/2014/main" id="{4EBBA486-CE67-6FF9-F773-122ABAE69C34}"/>
              </a:ext>
            </a:extLst>
          </p:cNvPr>
          <p:cNvSpPr txBox="1"/>
          <p:nvPr/>
        </p:nvSpPr>
        <p:spPr>
          <a:xfrm>
            <a:off x="1382400" y="2198079"/>
            <a:ext cx="8737285" cy="710323"/>
          </a:xfrm>
          <a:prstGeom prst="rect">
            <a:avLst/>
          </a:prstGeom>
          <a:noFill/>
        </p:spPr>
        <p:txBody>
          <a:bodyPr wrap="square">
            <a:spAutoFit/>
          </a:bodyPr>
          <a:lstStyle/>
          <a:p>
            <a:pPr>
              <a:lnSpc>
                <a:spcPct val="115000"/>
              </a:lnSpc>
              <a:spcAft>
                <a:spcPts val="1000"/>
              </a:spcAft>
            </a:pPr>
            <a:r>
              <a:rPr lang="de-DE" sz="1200" b="1" i="1" dirty="0">
                <a:effectLst/>
                <a:latin typeface="Century Gothic" panose="020B0502020202020204" pitchFamily="34" charset="0"/>
                <a:ea typeface="Calibri" panose="020F0502020204030204" pitchFamily="34" charset="0"/>
                <a:cs typeface="Times New Roman" panose="02020603050405020304" pitchFamily="18" charset="0"/>
              </a:rPr>
              <a:t>Allgemein sollte die Beobachtung mit Fingerspitzengefühl agiert werden, so dass die Punktzahl am Ende zu der Leistung der Schiedsrichter im Kontext (Zusammenhang) des Spiels passt und nicht nur mathematisch nach den Kriterien im Beobachterbogen abgeleitet wurde.</a:t>
            </a:r>
            <a:endParaRPr lang="de-DE" sz="12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8" name="Textfeld 7">
            <a:extLst>
              <a:ext uri="{FF2B5EF4-FFF2-40B4-BE49-F238E27FC236}">
                <a16:creationId xmlns:a16="http://schemas.microsoft.com/office/drawing/2014/main" id="{0660158D-B6B5-9A87-0CA9-5D6C2CEE75E7}"/>
              </a:ext>
            </a:extLst>
          </p:cNvPr>
          <p:cNvSpPr txBox="1"/>
          <p:nvPr/>
        </p:nvSpPr>
        <p:spPr>
          <a:xfrm>
            <a:off x="1382400" y="1421683"/>
            <a:ext cx="7920000" cy="589905"/>
          </a:xfrm>
          <a:prstGeom prst="rect">
            <a:avLst/>
          </a:prstGeom>
          <a:solidFill>
            <a:srgbClr val="00B050"/>
          </a:solidFill>
        </p:spPr>
        <p:txBody>
          <a:bodyPr wrap="square">
            <a:spAutoFit/>
          </a:bodyPr>
          <a:lstStyle/>
          <a:p>
            <a:pPr>
              <a:spcAft>
                <a:spcPts val="1000"/>
              </a:spcAft>
            </a:pPr>
            <a:r>
              <a:rPr lang="de-DE" sz="1200" b="1" i="1" dirty="0">
                <a:effectLst/>
                <a:latin typeface="Century Gothic" panose="020B0502020202020204" pitchFamily="34" charset="0"/>
                <a:ea typeface="Calibri" panose="020F0502020204030204" pitchFamily="34" charset="0"/>
                <a:cs typeface="Times New Roman" panose="02020603050405020304" pitchFamily="18" charset="0"/>
              </a:rPr>
              <a:t>ANMERKUNG: 	Jede Position im Bereich A1 bis A8; </a:t>
            </a:r>
          </a:p>
          <a:p>
            <a:pPr>
              <a:spcAft>
                <a:spcPts val="1000"/>
              </a:spcAft>
            </a:pPr>
            <a:r>
              <a:rPr lang="de-DE" sz="1200" b="1" i="1" dirty="0">
                <a:effectLst/>
                <a:latin typeface="Century Gothic" panose="020B0502020202020204" pitchFamily="34" charset="0"/>
                <a:ea typeface="Calibri" panose="020F0502020204030204" pitchFamily="34" charset="0"/>
                <a:cs typeface="Times New Roman" panose="02020603050405020304" pitchFamily="18" charset="0"/>
              </a:rPr>
              <a:t>		B1 bis B4 ist eigenständig zu bewerten !!!</a:t>
            </a:r>
            <a:endParaRPr lang="de-DE" sz="12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1" name="Titel 5">
            <a:extLst>
              <a:ext uri="{FF2B5EF4-FFF2-40B4-BE49-F238E27FC236}">
                <a16:creationId xmlns:a16="http://schemas.microsoft.com/office/drawing/2014/main" id="{54E29A3F-E8C1-3815-FB60-3816535919AC}"/>
              </a:ext>
            </a:extLst>
          </p:cNvPr>
          <p:cNvSpPr>
            <a:spLocks noGrp="1"/>
          </p:cNvSpPr>
          <p:nvPr>
            <p:ph type="title"/>
          </p:nvPr>
        </p:nvSpPr>
        <p:spPr>
          <a:xfrm>
            <a:off x="1382400" y="270000"/>
            <a:ext cx="7920000" cy="360000"/>
          </a:xfrm>
        </p:spPr>
        <p:txBody>
          <a:bodyPr/>
          <a:lstStyle/>
          <a:p>
            <a:r>
              <a:rPr lang="de-DE" dirty="0">
                <a:latin typeface="Century Gothic" panose="020B0502020202020204" pitchFamily="34" charset="0"/>
              </a:rPr>
              <a:t>Bewertungsrichtlinien Vereinsbeobachtung </a:t>
            </a:r>
          </a:p>
        </p:txBody>
      </p:sp>
    </p:spTree>
    <p:extLst>
      <p:ext uri="{BB962C8B-B14F-4D97-AF65-F5344CB8AC3E}">
        <p14:creationId xmlns:p14="http://schemas.microsoft.com/office/powerpoint/2010/main" val="2189714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6BAFD374-D2D8-0AE9-8BCC-A2130D0C132E}"/>
              </a:ext>
            </a:extLst>
          </p:cNvPr>
          <p:cNvSpPr>
            <a:spLocks noGrp="1"/>
          </p:cNvSpPr>
          <p:nvPr>
            <p:ph type="sldNum" sz="quarter" idx="12"/>
          </p:nvPr>
        </p:nvSpPr>
        <p:spPr/>
        <p:txBody>
          <a:bodyPr/>
          <a:lstStyle/>
          <a:p>
            <a:fld id="{A586562E-0972-4C14-9F09-89E17ADBCADE}" type="slidenum">
              <a:rPr lang="de-DE" sz="1100" b="1" smtClean="0">
                <a:solidFill>
                  <a:srgbClr val="00925B"/>
                </a:solidFill>
              </a:rPr>
              <a:t>24</a:t>
            </a:fld>
            <a:endParaRPr lang="de-DE" b="1" dirty="0">
              <a:solidFill>
                <a:srgbClr val="00925B"/>
              </a:solidFill>
            </a:endParaRPr>
          </a:p>
        </p:txBody>
      </p:sp>
      <p:sp>
        <p:nvSpPr>
          <p:cNvPr id="5" name="Titel 5">
            <a:extLst>
              <a:ext uri="{FF2B5EF4-FFF2-40B4-BE49-F238E27FC236}">
                <a16:creationId xmlns:a16="http://schemas.microsoft.com/office/drawing/2014/main" id="{0573BFC8-C4C1-F3FF-A6C3-A4E8BB123829}"/>
              </a:ext>
            </a:extLst>
          </p:cNvPr>
          <p:cNvSpPr>
            <a:spLocks noGrp="1"/>
          </p:cNvSpPr>
          <p:nvPr>
            <p:ph type="title"/>
          </p:nvPr>
        </p:nvSpPr>
        <p:spPr>
          <a:xfrm>
            <a:off x="1382400" y="270000"/>
            <a:ext cx="7920000" cy="360000"/>
          </a:xfrm>
        </p:spPr>
        <p:txBody>
          <a:bodyPr/>
          <a:lstStyle/>
          <a:p>
            <a:r>
              <a:rPr lang="de-DE" dirty="0">
                <a:latin typeface="Century Gothic" panose="020B0502020202020204" pitchFamily="34" charset="0"/>
              </a:rPr>
              <a:t>Bewertungsrichtlinien Vereinsbeobachtung </a:t>
            </a:r>
          </a:p>
        </p:txBody>
      </p:sp>
      <p:sp>
        <p:nvSpPr>
          <p:cNvPr id="6" name="Textfeld 5">
            <a:extLst>
              <a:ext uri="{FF2B5EF4-FFF2-40B4-BE49-F238E27FC236}">
                <a16:creationId xmlns:a16="http://schemas.microsoft.com/office/drawing/2014/main" id="{61B0A65E-FC15-EBBD-3FDF-1E4AE9534CEC}"/>
              </a:ext>
            </a:extLst>
          </p:cNvPr>
          <p:cNvSpPr txBox="1"/>
          <p:nvPr/>
        </p:nvSpPr>
        <p:spPr>
          <a:xfrm>
            <a:off x="1382400" y="1265684"/>
            <a:ext cx="4572000" cy="276999"/>
          </a:xfrm>
          <a:prstGeom prst="rect">
            <a:avLst/>
          </a:prstGeom>
          <a:noFill/>
        </p:spPr>
        <p:txBody>
          <a:bodyPr wrap="square">
            <a:spAutoFit/>
          </a:bodyPr>
          <a:lstStyle/>
          <a:p>
            <a:r>
              <a:rPr lang="de-DE" sz="1200" b="1" i="1" u="none" strike="noStrike" dirty="0">
                <a:solidFill>
                  <a:srgbClr val="FF0000"/>
                </a:solidFill>
                <a:effectLst/>
                <a:latin typeface="Century Gothic" panose="020B0502020202020204" pitchFamily="34" charset="0"/>
              </a:rPr>
              <a:t>DIE RÜCKSEITE DES BEOBACHTUNGSBOGENS</a:t>
            </a:r>
            <a:r>
              <a:rPr lang="de-DE" sz="1200" dirty="0">
                <a:solidFill>
                  <a:srgbClr val="FF0000"/>
                </a:solidFill>
                <a:latin typeface="Century Gothic" panose="020B0502020202020204" pitchFamily="34" charset="0"/>
              </a:rPr>
              <a:t> </a:t>
            </a:r>
          </a:p>
        </p:txBody>
      </p:sp>
      <p:graphicFrame>
        <p:nvGraphicFramePr>
          <p:cNvPr id="7" name="Tabelle 6">
            <a:extLst>
              <a:ext uri="{FF2B5EF4-FFF2-40B4-BE49-F238E27FC236}">
                <a16:creationId xmlns:a16="http://schemas.microsoft.com/office/drawing/2014/main" id="{B95A7E01-8CA5-F0A2-561A-4C09FE4453E7}"/>
              </a:ext>
            </a:extLst>
          </p:cNvPr>
          <p:cNvGraphicFramePr>
            <a:graphicFrameLocks noGrp="1"/>
          </p:cNvGraphicFramePr>
          <p:nvPr/>
        </p:nvGraphicFramePr>
        <p:xfrm>
          <a:off x="1382400" y="1837124"/>
          <a:ext cx="8892481" cy="2501265"/>
        </p:xfrm>
        <a:graphic>
          <a:graphicData uri="http://schemas.openxmlformats.org/drawingml/2006/table">
            <a:tbl>
              <a:tblPr/>
              <a:tblGrid>
                <a:gridCol w="265448">
                  <a:extLst>
                    <a:ext uri="{9D8B030D-6E8A-4147-A177-3AD203B41FA5}">
                      <a16:colId xmlns:a16="http://schemas.microsoft.com/office/drawing/2014/main" val="1880922275"/>
                    </a:ext>
                  </a:extLst>
                </a:gridCol>
                <a:gridCol w="2482712">
                  <a:extLst>
                    <a:ext uri="{9D8B030D-6E8A-4147-A177-3AD203B41FA5}">
                      <a16:colId xmlns:a16="http://schemas.microsoft.com/office/drawing/2014/main" val="916828727"/>
                    </a:ext>
                  </a:extLst>
                </a:gridCol>
                <a:gridCol w="245929">
                  <a:extLst>
                    <a:ext uri="{9D8B030D-6E8A-4147-A177-3AD203B41FA5}">
                      <a16:colId xmlns:a16="http://schemas.microsoft.com/office/drawing/2014/main" val="3836619953"/>
                    </a:ext>
                  </a:extLst>
                </a:gridCol>
                <a:gridCol w="245929">
                  <a:extLst>
                    <a:ext uri="{9D8B030D-6E8A-4147-A177-3AD203B41FA5}">
                      <a16:colId xmlns:a16="http://schemas.microsoft.com/office/drawing/2014/main" val="3596835113"/>
                    </a:ext>
                  </a:extLst>
                </a:gridCol>
                <a:gridCol w="245929">
                  <a:extLst>
                    <a:ext uri="{9D8B030D-6E8A-4147-A177-3AD203B41FA5}">
                      <a16:colId xmlns:a16="http://schemas.microsoft.com/office/drawing/2014/main" val="2577783963"/>
                    </a:ext>
                  </a:extLst>
                </a:gridCol>
                <a:gridCol w="245929">
                  <a:extLst>
                    <a:ext uri="{9D8B030D-6E8A-4147-A177-3AD203B41FA5}">
                      <a16:colId xmlns:a16="http://schemas.microsoft.com/office/drawing/2014/main" val="4209912010"/>
                    </a:ext>
                  </a:extLst>
                </a:gridCol>
                <a:gridCol w="292772">
                  <a:extLst>
                    <a:ext uri="{9D8B030D-6E8A-4147-A177-3AD203B41FA5}">
                      <a16:colId xmlns:a16="http://schemas.microsoft.com/office/drawing/2014/main" val="1994371833"/>
                    </a:ext>
                  </a:extLst>
                </a:gridCol>
                <a:gridCol w="222507">
                  <a:extLst>
                    <a:ext uri="{9D8B030D-6E8A-4147-A177-3AD203B41FA5}">
                      <a16:colId xmlns:a16="http://schemas.microsoft.com/office/drawing/2014/main" val="838598868"/>
                    </a:ext>
                  </a:extLst>
                </a:gridCol>
                <a:gridCol w="499665">
                  <a:extLst>
                    <a:ext uri="{9D8B030D-6E8A-4147-A177-3AD203B41FA5}">
                      <a16:colId xmlns:a16="http://schemas.microsoft.com/office/drawing/2014/main" val="2340355592"/>
                    </a:ext>
                  </a:extLst>
                </a:gridCol>
                <a:gridCol w="499665">
                  <a:extLst>
                    <a:ext uri="{9D8B030D-6E8A-4147-A177-3AD203B41FA5}">
                      <a16:colId xmlns:a16="http://schemas.microsoft.com/office/drawing/2014/main" val="1784826960"/>
                    </a:ext>
                  </a:extLst>
                </a:gridCol>
                <a:gridCol w="499665">
                  <a:extLst>
                    <a:ext uri="{9D8B030D-6E8A-4147-A177-3AD203B41FA5}">
                      <a16:colId xmlns:a16="http://schemas.microsoft.com/office/drawing/2014/main" val="412370894"/>
                    </a:ext>
                  </a:extLst>
                </a:gridCol>
                <a:gridCol w="222507">
                  <a:extLst>
                    <a:ext uri="{9D8B030D-6E8A-4147-A177-3AD203B41FA5}">
                      <a16:colId xmlns:a16="http://schemas.microsoft.com/office/drawing/2014/main" val="565722142"/>
                    </a:ext>
                  </a:extLst>
                </a:gridCol>
                <a:gridCol w="546509">
                  <a:extLst>
                    <a:ext uri="{9D8B030D-6E8A-4147-A177-3AD203B41FA5}">
                      <a16:colId xmlns:a16="http://schemas.microsoft.com/office/drawing/2014/main" val="4263321045"/>
                    </a:ext>
                  </a:extLst>
                </a:gridCol>
                <a:gridCol w="546509">
                  <a:extLst>
                    <a:ext uri="{9D8B030D-6E8A-4147-A177-3AD203B41FA5}">
                      <a16:colId xmlns:a16="http://schemas.microsoft.com/office/drawing/2014/main" val="1941170964"/>
                    </a:ext>
                  </a:extLst>
                </a:gridCol>
                <a:gridCol w="546509">
                  <a:extLst>
                    <a:ext uri="{9D8B030D-6E8A-4147-A177-3AD203B41FA5}">
                      <a16:colId xmlns:a16="http://schemas.microsoft.com/office/drawing/2014/main" val="3373994073"/>
                    </a:ext>
                  </a:extLst>
                </a:gridCol>
                <a:gridCol w="222507">
                  <a:extLst>
                    <a:ext uri="{9D8B030D-6E8A-4147-A177-3AD203B41FA5}">
                      <a16:colId xmlns:a16="http://schemas.microsoft.com/office/drawing/2014/main" val="1313355957"/>
                    </a:ext>
                  </a:extLst>
                </a:gridCol>
                <a:gridCol w="530895">
                  <a:extLst>
                    <a:ext uri="{9D8B030D-6E8A-4147-A177-3AD203B41FA5}">
                      <a16:colId xmlns:a16="http://schemas.microsoft.com/office/drawing/2014/main" val="3582855088"/>
                    </a:ext>
                  </a:extLst>
                </a:gridCol>
                <a:gridCol w="530895">
                  <a:extLst>
                    <a:ext uri="{9D8B030D-6E8A-4147-A177-3AD203B41FA5}">
                      <a16:colId xmlns:a16="http://schemas.microsoft.com/office/drawing/2014/main" val="2448380716"/>
                    </a:ext>
                  </a:extLst>
                </a:gridCol>
              </a:tblGrid>
              <a:tr h="152567">
                <a:tc>
                  <a:txBody>
                    <a:bodyPr/>
                    <a:lstStyle/>
                    <a:p>
                      <a:pPr algn="l" fontAlgn="b"/>
                      <a:r>
                        <a:rPr lang="de-DE" sz="1200" b="1" i="1" u="none" strike="noStrike" dirty="0">
                          <a:solidFill>
                            <a:srgbClr val="333399"/>
                          </a:solidFill>
                          <a:effectLst/>
                          <a:latin typeface="Arial" panose="020B0604020202020204" pitchFamily="34" charset="0"/>
                        </a:rPr>
                        <a:t>&gt;</a:t>
                      </a:r>
                    </a:p>
                  </a:txBody>
                  <a:tcPr marL="9525" marR="9525" marT="9525" marB="0" anchor="b">
                    <a:lnL>
                      <a:noFill/>
                    </a:lnL>
                    <a:lnR>
                      <a:noFill/>
                    </a:lnR>
                    <a:lnT>
                      <a:noFill/>
                    </a:lnT>
                    <a:lnB>
                      <a:noFill/>
                    </a:lnB>
                  </a:tcPr>
                </a:tc>
                <a:tc gridSpan="7">
                  <a:txBody>
                    <a:bodyPr/>
                    <a:lstStyle/>
                    <a:p>
                      <a:pPr algn="l" fontAlgn="b"/>
                      <a:r>
                        <a:rPr lang="de-DE" sz="1200" b="1" i="1" u="none" strike="noStrike" dirty="0">
                          <a:solidFill>
                            <a:srgbClr val="333399"/>
                          </a:solidFill>
                          <a:effectLst/>
                          <a:latin typeface="Century Gothic" panose="020B0502020202020204" pitchFamily="34" charset="0"/>
                        </a:rPr>
                        <a:t>Spielcharakter / Schwierigkeitsgrad des Spieles</a:t>
                      </a:r>
                    </a:p>
                  </a:txBody>
                  <a:tcPr marL="9525" marR="9525" marT="9525" marB="0" anchor="b">
                    <a:lnL>
                      <a:noFill/>
                    </a:lnL>
                    <a:lnR>
                      <a:noFill/>
                    </a:lnR>
                    <a:lnT>
                      <a:noFill/>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ctr"/>
                      <a:endParaRPr lang="de-DE" sz="1200" b="1" i="0" u="none" strike="noStrike">
                        <a:solidFill>
                          <a:srgbClr val="993366"/>
                        </a:solidFill>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ctr"/>
                      <a:endParaRPr lang="de-DE" sz="1200" b="1" i="0" u="none" strike="noStrike">
                        <a:solidFill>
                          <a:srgbClr val="993366"/>
                        </a:solidFill>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b"/>
                      <a:endParaRPr lang="de-DE" sz="1200" b="0" i="0" u="none" strike="noStrike">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de-DE" sz="1200" b="0" i="0" u="none" strike="noStrike">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de-DE" sz="1200" b="0" i="0" u="none" strike="noStrike">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de-DE" sz="1200" b="0" i="0" u="none" strike="noStrike">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de-DE" sz="1200" b="0" i="0" u="none" strike="noStrike">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de-DE" sz="1200" b="0" i="0" u="none" strike="noStrike">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de-DE" sz="1200" b="0" i="0" u="none" strike="noStrike">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de-DE" sz="1200" b="0" i="0" u="none" strike="noStrike">
                        <a:effectLst/>
                        <a:latin typeface="Century Gothic" panose="020B0502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688139573"/>
                  </a:ext>
                </a:extLst>
              </a:tr>
              <a:tr h="152567">
                <a:tc>
                  <a:txBody>
                    <a:bodyPr/>
                    <a:lstStyle/>
                    <a:p>
                      <a:pPr algn="l" fontAlgn="b"/>
                      <a:endParaRPr lang="de-DE" sz="1200" b="0" i="0" u="none" strike="noStrike" dirty="0">
                        <a:solidFill>
                          <a:srgbClr val="333399"/>
                        </a:solidFill>
                        <a:effectLst/>
                        <a:latin typeface="Arial" panose="020B0604020202020204" pitchFamily="34" charset="0"/>
                      </a:endParaRPr>
                    </a:p>
                  </a:txBody>
                  <a:tcPr marL="9525" marR="9525" marT="9525" marB="0" anchor="b">
                    <a:lnL>
                      <a:noFill/>
                    </a:lnL>
                    <a:lnR>
                      <a:noFill/>
                    </a:lnR>
                    <a:lnT>
                      <a:noFill/>
                    </a:lnT>
                    <a:lnB>
                      <a:noFill/>
                    </a:lnB>
                  </a:tcPr>
                </a:tc>
                <a:tc gridSpan="16">
                  <a:txBody>
                    <a:bodyPr/>
                    <a:lstStyle/>
                    <a:p>
                      <a:pPr algn="l" fontAlgn="b"/>
                      <a:r>
                        <a:rPr lang="de-DE" sz="1200" b="0" i="0" u="none" strike="noStrike" dirty="0">
                          <a:effectLst/>
                          <a:latin typeface="Century Gothic" panose="020B0502020202020204" pitchFamily="34" charset="0"/>
                        </a:rPr>
                        <a:t>Eine Einschätzung des Beobachters, ob anhand verschiedener Kriterien, Besonderheiten die Spielleitung </a:t>
                      </a:r>
                    </a:p>
                  </a:txBody>
                  <a:tcPr marL="9525" marR="9525" marT="9525" marB="0" anchor="b">
                    <a:lnL>
                      <a:noFill/>
                    </a:lnL>
                    <a:lnR>
                      <a:noFill/>
                    </a:lnR>
                    <a:lnT>
                      <a:noFill/>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b"/>
                      <a:endParaRPr lang="de-DE" sz="1200" b="0" i="0" u="none" strike="noStrike">
                        <a:effectLst/>
                        <a:latin typeface="Century Gothic" panose="020B0502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126879478"/>
                  </a:ext>
                </a:extLst>
              </a:tr>
              <a:tr h="152567">
                <a:tc>
                  <a:txBody>
                    <a:bodyPr/>
                    <a:lstStyle/>
                    <a:p>
                      <a:pPr algn="l" fontAlgn="b"/>
                      <a:endParaRPr lang="de-DE" sz="1200" b="0" i="0" u="none" strike="noStrike" dirty="0">
                        <a:solidFill>
                          <a:srgbClr val="333399"/>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de-DE" sz="1200" b="0" i="0" u="none" strike="noStrike" dirty="0">
                          <a:effectLst/>
                          <a:latin typeface="Century Gothic" panose="020B0502020202020204" pitchFamily="34" charset="0"/>
                        </a:rPr>
                        <a:t>"einfach" oder "schwierig" war.</a:t>
                      </a:r>
                    </a:p>
                  </a:txBody>
                  <a:tcPr marL="9525" marR="9525" marT="9525" marB="0" anchor="b">
                    <a:lnL>
                      <a:noFill/>
                    </a:lnL>
                    <a:lnR>
                      <a:noFill/>
                    </a:lnR>
                    <a:lnT>
                      <a:noFill/>
                    </a:lnT>
                    <a:lnB>
                      <a:noFill/>
                    </a:lnB>
                  </a:tcPr>
                </a:tc>
                <a:tc>
                  <a:txBody>
                    <a:bodyPr/>
                    <a:lstStyle/>
                    <a:p>
                      <a:pPr algn="l" fontAlgn="b"/>
                      <a:endParaRPr lang="de-DE" sz="1200" b="0" i="0" u="none" strike="noStrike">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de-DE" sz="1200" b="0" i="0" u="none" strike="noStrike">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de-DE" sz="1200" b="0" i="0" u="none" strike="noStrike">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de-DE" sz="1200" b="0" i="0" u="none" strike="noStrike">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de-DE" sz="1200" b="0" i="0" u="none" strike="noStrike">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ctr"/>
                      <a:endParaRPr lang="de-DE" sz="1200" b="1" i="0" u="none" strike="noStrike">
                        <a:solidFill>
                          <a:srgbClr val="993366"/>
                        </a:solidFill>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ctr"/>
                      <a:endParaRPr lang="de-DE" sz="1200" b="1" i="0" u="none" strike="noStrike">
                        <a:solidFill>
                          <a:srgbClr val="993366"/>
                        </a:solidFill>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ctr"/>
                      <a:endParaRPr lang="de-DE" sz="1200" b="1" i="0" u="none" strike="noStrike">
                        <a:solidFill>
                          <a:srgbClr val="993366"/>
                        </a:solidFill>
                        <a:effectLst/>
                        <a:latin typeface="Century Gothic" panose="020B0502020202020204" pitchFamily="34" charset="0"/>
                      </a:endParaRPr>
                    </a:p>
                  </a:txBody>
                  <a:tcPr marL="9525" marR="9525" marT="9525" marB="0" anchor="ctr">
                    <a:lnL>
                      <a:noFill/>
                    </a:lnL>
                    <a:lnR>
                      <a:noFill/>
                    </a:lnR>
                    <a:lnT>
                      <a:noFill/>
                    </a:lnT>
                    <a:lnB>
                      <a:noFill/>
                    </a:lnB>
                  </a:tcPr>
                </a:tc>
                <a:tc>
                  <a:txBody>
                    <a:bodyPr/>
                    <a:lstStyle/>
                    <a:p>
                      <a:pPr algn="l" fontAlgn="b"/>
                      <a:endParaRPr lang="de-DE" sz="1200" b="0" i="0" u="none" strike="noStrike">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de-DE" sz="1200" b="0" i="0" u="none" strike="noStrike">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de-DE" sz="1200" b="0" i="0" u="none" strike="noStrike">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de-DE" sz="1200" b="0" i="0" u="none" strike="noStrike">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de-DE" sz="1200" b="0" i="0" u="none" strike="noStrike">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de-DE" sz="1200" b="0" i="0" u="none" strike="noStrike">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de-DE" sz="1200" b="0" i="0" u="none" strike="noStrike">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de-DE" sz="1200" b="0" i="0" u="none" strike="noStrike">
                        <a:effectLst/>
                        <a:latin typeface="Century Gothic" panose="020B0502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407283429"/>
                  </a:ext>
                </a:extLst>
              </a:tr>
              <a:tr h="152567">
                <a:tc>
                  <a:txBody>
                    <a:bodyPr/>
                    <a:lstStyle/>
                    <a:p>
                      <a:pPr algn="l" fontAlgn="b"/>
                      <a:r>
                        <a:rPr lang="de-DE" sz="1200" b="1" i="1" u="none" strike="noStrike" dirty="0">
                          <a:solidFill>
                            <a:srgbClr val="333399"/>
                          </a:solidFill>
                          <a:effectLst/>
                          <a:latin typeface="Arial" panose="020B0604020202020204" pitchFamily="34" charset="0"/>
                        </a:rPr>
                        <a:t>&gt;</a:t>
                      </a:r>
                    </a:p>
                  </a:txBody>
                  <a:tcPr marL="9525" marR="9525" marT="9525" marB="0" anchor="b">
                    <a:lnL>
                      <a:noFill/>
                    </a:lnL>
                    <a:lnR>
                      <a:noFill/>
                    </a:lnR>
                    <a:lnT>
                      <a:noFill/>
                    </a:lnT>
                    <a:lnB>
                      <a:noFill/>
                    </a:lnB>
                  </a:tcPr>
                </a:tc>
                <a:tc gridSpan="9">
                  <a:txBody>
                    <a:bodyPr/>
                    <a:lstStyle/>
                    <a:p>
                      <a:pPr algn="l" fontAlgn="b"/>
                      <a:r>
                        <a:rPr lang="de-DE" sz="1200" b="1" i="1" u="none" strike="noStrike" dirty="0">
                          <a:solidFill>
                            <a:srgbClr val="333399"/>
                          </a:solidFill>
                          <a:effectLst/>
                          <a:latin typeface="Century Gothic" panose="020B0502020202020204" pitchFamily="34" charset="0"/>
                        </a:rPr>
                        <a:t>Wie wurden die Schiedsrichter ihrer Aufgabe gerecht ?</a:t>
                      </a:r>
                    </a:p>
                  </a:txBody>
                  <a:tcPr marL="9525" marR="9525" marT="9525" marB="0" anchor="b">
                    <a:lnL>
                      <a:noFill/>
                    </a:lnL>
                    <a:lnR>
                      <a:noFill/>
                    </a:lnR>
                    <a:lnT>
                      <a:noFill/>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b"/>
                      <a:endParaRPr lang="de-DE" sz="1200" b="0" i="0" u="none" strike="noStrike">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de-DE" sz="1200" b="0" i="0" u="none" strike="noStrike">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de-DE" sz="1200" b="0" i="0" u="none" strike="noStrike">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de-DE" sz="1200" b="0" i="0" u="none" strike="noStrike">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de-DE" sz="1200" b="0" i="0" u="none" strike="noStrike">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de-DE" sz="1200" b="0" i="0" u="none" strike="noStrike">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de-DE" sz="1200" b="0" i="0" u="none" strike="noStrike">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de-DE" sz="1200" b="0" i="0" u="none" strike="noStrike">
                        <a:effectLst/>
                        <a:latin typeface="Century Gothic" panose="020B0502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658409120"/>
                  </a:ext>
                </a:extLst>
              </a:tr>
              <a:tr h="152567">
                <a:tc>
                  <a:txBody>
                    <a:bodyPr/>
                    <a:lstStyle/>
                    <a:p>
                      <a:pPr algn="l" fontAlgn="b"/>
                      <a:endParaRPr lang="de-DE"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gridSpan="17">
                  <a:txBody>
                    <a:bodyPr/>
                    <a:lstStyle/>
                    <a:p>
                      <a:pPr algn="l" fontAlgn="b"/>
                      <a:r>
                        <a:rPr lang="de-DE" sz="1200" b="0" i="0" u="none" strike="noStrike" dirty="0">
                          <a:effectLst/>
                          <a:latin typeface="Century Gothic" panose="020B0502020202020204" pitchFamily="34" charset="0"/>
                        </a:rPr>
                        <a:t> Also: Eine enge Wechselwirkung zwischen den soeben beschriebenen Anforderungen des Spieles und der nun</a:t>
                      </a:r>
                    </a:p>
                  </a:txBody>
                  <a:tcPr marL="9525" marR="9525" marT="9525" marB="0" anchor="b">
                    <a:lnL>
                      <a:noFill/>
                    </a:lnL>
                    <a:lnR>
                      <a:noFill/>
                    </a:lnR>
                    <a:lnT>
                      <a:noFill/>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800676145"/>
                  </a:ext>
                </a:extLst>
              </a:tr>
              <a:tr h="152567">
                <a:tc>
                  <a:txBody>
                    <a:bodyPr/>
                    <a:lstStyle/>
                    <a:p>
                      <a:pPr algn="l" fontAlgn="b"/>
                      <a:endParaRPr lang="de-DE"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gridSpan="8">
                  <a:txBody>
                    <a:bodyPr/>
                    <a:lstStyle/>
                    <a:p>
                      <a:pPr algn="l" fontAlgn="b"/>
                      <a:r>
                        <a:rPr lang="de-DE" sz="1200" b="0" i="0" u="none" strike="noStrike" dirty="0">
                          <a:effectLst/>
                          <a:latin typeface="Century Gothic" panose="020B0502020202020204" pitchFamily="34" charset="0"/>
                        </a:rPr>
                        <a:t>hier aufzuführenden Wirksamkeit der Schiedsrichter.</a:t>
                      </a:r>
                    </a:p>
                  </a:txBody>
                  <a:tcPr marL="9525" marR="9525" marT="9525" marB="0" anchor="b">
                    <a:lnL>
                      <a:noFill/>
                    </a:lnL>
                    <a:lnR>
                      <a:noFill/>
                    </a:lnR>
                    <a:lnT>
                      <a:noFill/>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b"/>
                      <a:endParaRPr lang="de-DE" sz="1200" b="0" i="0" u="none" strike="noStrike">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de-DE" sz="1200" b="0" i="0" u="none" strike="noStrike">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de-DE" sz="1200" b="0" i="0" u="none" strike="noStrike">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de-DE" sz="1200" b="0" i="0" u="none" strike="noStrike">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de-DE" sz="1200" b="0" i="0" u="none" strike="noStrike">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de-DE" sz="1200" b="0" i="0" u="none" strike="noStrike">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de-DE" sz="1200" b="0" i="0" u="none" strike="noStrike">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de-DE" sz="1200" b="0" i="0" u="none" strike="noStrike">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de-DE" sz="1200" b="0" i="0" u="none" strike="noStrike">
                        <a:effectLst/>
                        <a:latin typeface="Century Gothic" panose="020B0502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061349752"/>
                  </a:ext>
                </a:extLst>
              </a:tr>
              <a:tr h="152567">
                <a:tc>
                  <a:txBody>
                    <a:bodyPr/>
                    <a:lstStyle/>
                    <a:p>
                      <a:pPr algn="l" fontAlgn="b"/>
                      <a:r>
                        <a:rPr lang="de-DE" sz="1200" b="1" i="1" u="none" strike="noStrike" dirty="0">
                          <a:solidFill>
                            <a:srgbClr val="333399"/>
                          </a:solidFill>
                          <a:effectLst/>
                          <a:latin typeface="Arial" panose="020B0604020202020204" pitchFamily="34" charset="0"/>
                        </a:rPr>
                        <a:t>&gt;</a:t>
                      </a:r>
                    </a:p>
                  </a:txBody>
                  <a:tcPr marL="9525" marR="9525" marT="9525" marB="0" anchor="b">
                    <a:lnL>
                      <a:noFill/>
                    </a:lnL>
                    <a:lnR>
                      <a:noFill/>
                    </a:lnR>
                    <a:lnT>
                      <a:noFill/>
                    </a:lnT>
                    <a:lnB>
                      <a:noFill/>
                    </a:lnB>
                  </a:tcPr>
                </a:tc>
                <a:tc gridSpan="8">
                  <a:txBody>
                    <a:bodyPr/>
                    <a:lstStyle/>
                    <a:p>
                      <a:pPr algn="l" fontAlgn="b"/>
                      <a:r>
                        <a:rPr lang="de-DE" sz="1200" b="1" i="1" u="none" strike="noStrike" dirty="0">
                          <a:solidFill>
                            <a:srgbClr val="333399"/>
                          </a:solidFill>
                          <a:effectLst/>
                          <a:latin typeface="Century Gothic" panose="020B0502020202020204" pitchFamily="34" charset="0"/>
                        </a:rPr>
                        <a:t>Was gelang den Schiedsrichtern besonders gut ?</a:t>
                      </a:r>
                    </a:p>
                  </a:txBody>
                  <a:tcPr marL="9525" marR="9525" marT="9525" marB="0" anchor="b">
                    <a:lnL>
                      <a:noFill/>
                    </a:lnL>
                    <a:lnR>
                      <a:noFill/>
                    </a:lnR>
                    <a:lnT>
                      <a:noFill/>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b"/>
                      <a:endParaRPr lang="de-DE" sz="1200" b="0" i="0" u="none" strike="noStrike">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de-DE" sz="1200" b="0" i="0" u="none" strike="noStrike">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de-DE" sz="1200" b="0" i="0" u="none" strike="noStrike">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de-DE" sz="1200" b="0" i="0" u="none" strike="noStrike">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de-DE" sz="1200" b="0" i="0" u="none" strike="noStrike">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de-DE" sz="1200" b="0" i="0" u="none" strike="noStrike">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de-DE" sz="1200" b="0" i="0" u="none" strike="noStrike">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de-DE" sz="1200" b="0" i="0" u="none" strike="noStrike">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de-DE" sz="1200" b="0" i="0" u="none" strike="noStrike">
                        <a:effectLst/>
                        <a:latin typeface="Century Gothic" panose="020B0502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104766787"/>
                  </a:ext>
                </a:extLst>
              </a:tr>
              <a:tr h="152567">
                <a:tc>
                  <a:txBody>
                    <a:bodyPr/>
                    <a:lstStyle/>
                    <a:p>
                      <a:pPr algn="l" fontAlgn="b"/>
                      <a:endParaRPr lang="de-DE"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gridSpan="17">
                  <a:txBody>
                    <a:bodyPr/>
                    <a:lstStyle/>
                    <a:p>
                      <a:pPr algn="l" fontAlgn="b"/>
                      <a:r>
                        <a:rPr lang="de-DE" sz="1200" b="0" i="0" u="none" strike="noStrike" dirty="0">
                          <a:effectLst/>
                          <a:latin typeface="Century Gothic" panose="020B0502020202020204" pitchFamily="34" charset="0"/>
                        </a:rPr>
                        <a:t>Oft betrachten wir das Positive als das Normale und erwähnen es demzufolge nicht. So soll es aber nicht sein -</a:t>
                      </a:r>
                    </a:p>
                  </a:txBody>
                  <a:tcPr marL="9525" marR="9525" marT="9525" marB="0" anchor="b">
                    <a:lnL>
                      <a:noFill/>
                    </a:lnL>
                    <a:lnR>
                      <a:noFill/>
                    </a:lnR>
                    <a:lnT>
                      <a:noFill/>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523300668"/>
                  </a:ext>
                </a:extLst>
              </a:tr>
              <a:tr h="152567">
                <a:tc>
                  <a:txBody>
                    <a:bodyPr/>
                    <a:lstStyle/>
                    <a:p>
                      <a:pPr algn="l" fontAlgn="b"/>
                      <a:endParaRPr lang="de-DE"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gridSpan="17">
                  <a:txBody>
                    <a:bodyPr/>
                    <a:lstStyle/>
                    <a:p>
                      <a:pPr algn="l" fontAlgn="b"/>
                      <a:r>
                        <a:rPr lang="de-DE" sz="1200" b="0" i="0" u="none" strike="noStrike">
                          <a:effectLst/>
                          <a:latin typeface="Century Gothic" panose="020B0502020202020204" pitchFamily="34" charset="0"/>
                        </a:rPr>
                        <a:t>der Schiedsrichter (und eben auch der Schiedsrichterausschuss) benötigt eine diesbezügliche Rückmeldung.</a:t>
                      </a:r>
                    </a:p>
                  </a:txBody>
                  <a:tcPr marL="9525" marR="9525" marT="9525" marB="0" anchor="b">
                    <a:lnL>
                      <a:noFill/>
                    </a:lnL>
                    <a:lnR>
                      <a:noFill/>
                    </a:lnR>
                    <a:lnT>
                      <a:noFill/>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753166693"/>
                  </a:ext>
                </a:extLst>
              </a:tr>
              <a:tr h="152567">
                <a:tc>
                  <a:txBody>
                    <a:bodyPr/>
                    <a:lstStyle/>
                    <a:p>
                      <a:pPr algn="l" fontAlgn="b"/>
                      <a:r>
                        <a:rPr lang="de-DE" sz="1200" b="1" i="1" u="none" strike="noStrike" dirty="0">
                          <a:solidFill>
                            <a:srgbClr val="333399"/>
                          </a:solidFill>
                          <a:effectLst/>
                          <a:latin typeface="Arial" panose="020B0604020202020204" pitchFamily="34" charset="0"/>
                        </a:rPr>
                        <a:t>&gt;</a:t>
                      </a:r>
                    </a:p>
                  </a:txBody>
                  <a:tcPr marL="9525" marR="9525" marT="9525" marB="0" anchor="b">
                    <a:lnL>
                      <a:noFill/>
                    </a:lnL>
                    <a:lnR>
                      <a:noFill/>
                    </a:lnR>
                    <a:lnT>
                      <a:noFill/>
                    </a:lnT>
                    <a:lnB>
                      <a:noFill/>
                    </a:lnB>
                  </a:tcPr>
                </a:tc>
                <a:tc gridSpan="10">
                  <a:txBody>
                    <a:bodyPr/>
                    <a:lstStyle/>
                    <a:p>
                      <a:pPr algn="l" fontAlgn="b"/>
                      <a:r>
                        <a:rPr lang="de-DE" sz="1200" b="1" i="1" u="none" strike="noStrike" dirty="0">
                          <a:solidFill>
                            <a:srgbClr val="333399"/>
                          </a:solidFill>
                          <a:effectLst/>
                          <a:latin typeface="Century Gothic" panose="020B0502020202020204" pitchFamily="34" charset="0"/>
                        </a:rPr>
                        <a:t>Gibt es Schwächen/Kritik? (Hinweise/Verbesserungsvorschläge)</a:t>
                      </a:r>
                    </a:p>
                  </a:txBody>
                  <a:tcPr marL="9525" marR="9525" marT="9525" marB="0" anchor="b">
                    <a:lnL>
                      <a:noFill/>
                    </a:lnL>
                    <a:lnR>
                      <a:noFill/>
                    </a:lnR>
                    <a:lnT>
                      <a:noFill/>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b"/>
                      <a:endParaRPr lang="de-DE" sz="1200" b="0" i="0" u="none" strike="noStrike">
                        <a:solidFill>
                          <a:srgbClr val="333399"/>
                        </a:solidFill>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de-DE" sz="1200" b="0" i="0" u="none" strike="noStrike">
                        <a:solidFill>
                          <a:srgbClr val="333399"/>
                        </a:solidFill>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de-DE" sz="1200" b="0" i="0" u="none" strike="noStrike">
                        <a:solidFill>
                          <a:srgbClr val="333399"/>
                        </a:solidFill>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de-DE" sz="1200" b="0" i="0" u="none" strike="noStrike">
                        <a:solidFill>
                          <a:srgbClr val="333399"/>
                        </a:solidFill>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de-DE" sz="1200" b="0" i="0" u="none" strike="noStrike">
                        <a:solidFill>
                          <a:srgbClr val="333399"/>
                        </a:solidFill>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de-DE" sz="1200" b="0" i="0" u="none" strike="noStrike">
                        <a:solidFill>
                          <a:srgbClr val="333399"/>
                        </a:solidFill>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de-DE" sz="1200" b="0" i="0" u="none" strike="noStrike">
                        <a:solidFill>
                          <a:srgbClr val="333399"/>
                        </a:solidFill>
                        <a:effectLst/>
                        <a:latin typeface="Century Gothic" panose="020B0502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825325895"/>
                  </a:ext>
                </a:extLst>
              </a:tr>
              <a:tr h="152567">
                <a:tc>
                  <a:txBody>
                    <a:bodyPr/>
                    <a:lstStyle/>
                    <a:p>
                      <a:pPr algn="l" fontAlgn="b"/>
                      <a:endParaRPr lang="de-DE"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gridSpan="17">
                  <a:txBody>
                    <a:bodyPr/>
                    <a:lstStyle/>
                    <a:p>
                      <a:pPr algn="l" fontAlgn="b"/>
                      <a:r>
                        <a:rPr lang="de-DE" sz="1200" b="0" i="0" u="none" strike="noStrike" dirty="0">
                          <a:effectLst/>
                          <a:latin typeface="Century Gothic" panose="020B0502020202020204" pitchFamily="34" charset="0"/>
                        </a:rPr>
                        <a:t>Ergänzend zur eventuell nicht ganz so guten Note der Vorderseite soll hier verdeutlicht werden, in welchem Bereich</a:t>
                      </a:r>
                    </a:p>
                  </a:txBody>
                  <a:tcPr marL="9525" marR="9525" marT="9525" marB="0" anchor="b">
                    <a:lnL>
                      <a:noFill/>
                    </a:lnL>
                    <a:lnR>
                      <a:noFill/>
                    </a:lnR>
                    <a:lnT>
                      <a:noFill/>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325050409"/>
                  </a:ext>
                </a:extLst>
              </a:tr>
              <a:tr h="152567">
                <a:tc>
                  <a:txBody>
                    <a:bodyPr/>
                    <a:lstStyle/>
                    <a:p>
                      <a:pPr algn="l" fontAlgn="b"/>
                      <a:endParaRPr lang="de-DE"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gridSpan="17">
                  <a:txBody>
                    <a:bodyPr/>
                    <a:lstStyle/>
                    <a:p>
                      <a:pPr algn="l" fontAlgn="b"/>
                      <a:r>
                        <a:rPr lang="de-DE" sz="1200" b="0" i="0" u="none" strike="noStrike" dirty="0">
                          <a:effectLst/>
                          <a:latin typeface="Century Gothic" panose="020B0502020202020204" pitchFamily="34" charset="0"/>
                        </a:rPr>
                        <a:t>die Schiedsrichterleistung verbessert werden muss  -  möglichst immer in Verbindung mit erkannten Ursachen,</a:t>
                      </a:r>
                    </a:p>
                  </a:txBody>
                  <a:tcPr marL="9525" marR="9525" marT="9525" marB="0" anchor="b">
                    <a:lnL>
                      <a:noFill/>
                    </a:lnL>
                    <a:lnR>
                      <a:noFill/>
                    </a:lnR>
                    <a:lnT>
                      <a:noFill/>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591417916"/>
                  </a:ext>
                </a:extLst>
              </a:tr>
              <a:tr h="152567">
                <a:tc>
                  <a:txBody>
                    <a:bodyPr/>
                    <a:lstStyle/>
                    <a:p>
                      <a:pPr algn="l" fontAlgn="b"/>
                      <a:endParaRPr lang="de-DE" sz="1200" b="0" i="0" u="none" strike="noStrike" dirty="0">
                        <a:effectLst/>
                        <a:latin typeface="Arial" panose="020B0604020202020204" pitchFamily="34" charset="0"/>
                      </a:endParaRPr>
                    </a:p>
                  </a:txBody>
                  <a:tcPr marL="9525" marR="9525" marT="9525" marB="0" anchor="b">
                    <a:lnL>
                      <a:noFill/>
                    </a:lnL>
                    <a:lnR>
                      <a:noFill/>
                    </a:lnR>
                    <a:lnT>
                      <a:noFill/>
                    </a:lnT>
                    <a:lnB>
                      <a:noFill/>
                    </a:lnB>
                  </a:tcPr>
                </a:tc>
                <a:tc gridSpan="12">
                  <a:txBody>
                    <a:bodyPr/>
                    <a:lstStyle/>
                    <a:p>
                      <a:pPr algn="l" fontAlgn="b"/>
                      <a:r>
                        <a:rPr lang="de-DE" sz="1200" b="0" i="0" u="none" strike="noStrike" dirty="0">
                          <a:effectLst/>
                          <a:latin typeface="Century Gothic" panose="020B0502020202020204" pitchFamily="34" charset="0"/>
                        </a:rPr>
                        <a:t>Zusammenhängen und dem Ausblick, auf Besserung einwirken zu können.</a:t>
                      </a:r>
                    </a:p>
                  </a:txBody>
                  <a:tcPr marL="9525" marR="9525" marT="9525" marB="0" anchor="b">
                    <a:lnL>
                      <a:noFill/>
                    </a:lnL>
                    <a:lnR>
                      <a:noFill/>
                    </a:lnR>
                    <a:lnT>
                      <a:noFill/>
                    </a:lnT>
                    <a:lnB>
                      <a:noFill/>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b"/>
                      <a:endParaRPr lang="de-DE" sz="1200" b="0" i="0" u="none" strike="noStrike" dirty="0">
                        <a:solidFill>
                          <a:srgbClr val="333399"/>
                        </a:solidFill>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de-DE" sz="1200" b="0" i="0" u="none" strike="noStrike" dirty="0">
                        <a:solidFill>
                          <a:srgbClr val="333399"/>
                        </a:solidFill>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de-DE" sz="1200" b="0" i="0" u="none" strike="noStrike" dirty="0">
                        <a:solidFill>
                          <a:srgbClr val="333399"/>
                        </a:solidFill>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de-DE" sz="1200" b="0" i="0" u="none" strike="noStrike" dirty="0">
                        <a:solidFill>
                          <a:srgbClr val="333399"/>
                        </a:solidFill>
                        <a:effectLst/>
                        <a:latin typeface="Century Gothic" panose="020B0502020202020204" pitchFamily="34" charset="0"/>
                      </a:endParaRPr>
                    </a:p>
                  </a:txBody>
                  <a:tcPr marL="9525" marR="9525" marT="9525" marB="0" anchor="b">
                    <a:lnL>
                      <a:noFill/>
                    </a:lnL>
                    <a:lnR>
                      <a:noFill/>
                    </a:lnR>
                    <a:lnT>
                      <a:noFill/>
                    </a:lnT>
                    <a:lnB>
                      <a:noFill/>
                    </a:lnB>
                  </a:tcPr>
                </a:tc>
                <a:tc>
                  <a:txBody>
                    <a:bodyPr/>
                    <a:lstStyle/>
                    <a:p>
                      <a:pPr algn="l" fontAlgn="b"/>
                      <a:endParaRPr lang="de-DE" sz="1200" b="0" i="0" u="none" strike="noStrike" dirty="0">
                        <a:solidFill>
                          <a:srgbClr val="333399"/>
                        </a:solidFill>
                        <a:effectLst/>
                        <a:latin typeface="Century Gothic" panose="020B0502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644560605"/>
                  </a:ext>
                </a:extLst>
              </a:tr>
            </a:tbl>
          </a:graphicData>
        </a:graphic>
      </p:graphicFrame>
      <p:graphicFrame>
        <p:nvGraphicFramePr>
          <p:cNvPr id="8" name="Tabelle 7">
            <a:extLst>
              <a:ext uri="{FF2B5EF4-FFF2-40B4-BE49-F238E27FC236}">
                <a16:creationId xmlns:a16="http://schemas.microsoft.com/office/drawing/2014/main" id="{553B47B1-02D1-A2BB-95FF-2ACE38448A27}"/>
              </a:ext>
            </a:extLst>
          </p:cNvPr>
          <p:cNvGraphicFramePr>
            <a:graphicFrameLocks noGrp="1"/>
          </p:cNvGraphicFramePr>
          <p:nvPr/>
        </p:nvGraphicFramePr>
        <p:xfrm>
          <a:off x="1382400" y="4632830"/>
          <a:ext cx="8136907" cy="1106805"/>
        </p:xfrm>
        <a:graphic>
          <a:graphicData uri="http://schemas.openxmlformats.org/drawingml/2006/table">
            <a:tbl>
              <a:tblPr/>
              <a:tblGrid>
                <a:gridCol w="8136907">
                  <a:extLst>
                    <a:ext uri="{9D8B030D-6E8A-4147-A177-3AD203B41FA5}">
                      <a16:colId xmlns:a16="http://schemas.microsoft.com/office/drawing/2014/main" val="1120798511"/>
                    </a:ext>
                  </a:extLst>
                </a:gridCol>
              </a:tblGrid>
              <a:tr h="654538">
                <a:tc>
                  <a:txBody>
                    <a:bodyPr/>
                    <a:lstStyle/>
                    <a:p>
                      <a:pPr algn="l" fontAlgn="b"/>
                      <a:r>
                        <a:rPr lang="de-DE" sz="1200" b="0" i="0" u="none" strike="noStrike" dirty="0">
                          <a:solidFill>
                            <a:schemeClr val="tx1"/>
                          </a:solidFill>
                          <a:effectLst/>
                          <a:latin typeface="Century Gothic" panose="020B0502020202020204" pitchFamily="34" charset="0"/>
                        </a:rPr>
                        <a:t>Immer wieder wird darauf hingewiesen, dass es gerade die Rückseite des Beobachtungsbogens ist, die, ordentlich ausgefüllt Qualitätsgewinn ausmacht.</a:t>
                      </a:r>
                    </a:p>
                    <a:p>
                      <a:pPr algn="l" fontAlgn="b"/>
                      <a:r>
                        <a:rPr lang="de-DE" sz="1200" b="0" i="0" u="none" strike="noStrike" dirty="0">
                          <a:solidFill>
                            <a:schemeClr val="tx1"/>
                          </a:solidFill>
                          <a:effectLst/>
                          <a:latin typeface="Century Gothic" panose="020B0502020202020204" pitchFamily="34" charset="0"/>
                        </a:rPr>
                        <a:t>Macht die Vorderseite des Bogens mehr oder weniger die Beurteilung der Schiedsrichterleistung aus, so Benennen die „ Wortaussagen“ der Rückseite Ursachen, unterstreichen auf der Vorderseite erteilt Noten und geben die Möglichkeit auf die Entwicklung und Weiterbildung der Schiedsrichter inhaltsreicher Einfluss zu nehmen.</a:t>
                      </a:r>
                    </a:p>
                  </a:txBody>
                  <a:tcPr marL="9525" marR="9525" marT="9525" marB="0" anchor="b">
                    <a:lnL>
                      <a:noFill/>
                    </a:lnL>
                    <a:lnR>
                      <a:noFill/>
                    </a:lnR>
                    <a:lnT>
                      <a:noFill/>
                    </a:lnT>
                    <a:lnB>
                      <a:noFill/>
                    </a:lnB>
                  </a:tcPr>
                </a:tc>
                <a:extLst>
                  <a:ext uri="{0D108BD9-81ED-4DB2-BD59-A6C34878D82A}">
                    <a16:rowId xmlns:a16="http://schemas.microsoft.com/office/drawing/2014/main" val="1578693597"/>
                  </a:ext>
                </a:extLst>
              </a:tr>
            </a:tbl>
          </a:graphicData>
        </a:graphic>
      </p:graphicFrame>
    </p:spTree>
    <p:extLst>
      <p:ext uri="{BB962C8B-B14F-4D97-AF65-F5344CB8AC3E}">
        <p14:creationId xmlns:p14="http://schemas.microsoft.com/office/powerpoint/2010/main" val="2935735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4">
            <a:extLst>
              <a:ext uri="{FF2B5EF4-FFF2-40B4-BE49-F238E27FC236}">
                <a16:creationId xmlns:a16="http://schemas.microsoft.com/office/drawing/2014/main" id="{1C7FF3B2-FAB6-EE39-8008-AAFECC688108}"/>
              </a:ext>
            </a:extLst>
          </p:cNvPr>
          <p:cNvSpPr>
            <a:spLocks noGrp="1"/>
          </p:cNvSpPr>
          <p:nvPr>
            <p:ph type="sldNum" sz="quarter" idx="4294967295"/>
          </p:nvPr>
        </p:nvSpPr>
        <p:spPr>
          <a:xfrm rot="16200000">
            <a:off x="261662" y="5962170"/>
            <a:ext cx="451265" cy="293472"/>
          </a:xfrm>
          <a:prstGeom prst="rect">
            <a:avLst/>
          </a:prstGeom>
        </p:spPr>
        <p:txBody>
          <a:bodyPr/>
          <a:lstStyle/>
          <a:p>
            <a:fld id="{A586562E-0972-4C14-9F09-89E17ADBCADE}" type="slidenum">
              <a:rPr lang="de-DE" sz="1100" b="1" smtClean="0">
                <a:solidFill>
                  <a:srgbClr val="00925B"/>
                </a:solidFill>
                <a:latin typeface="Century Gothic" panose="020B0502020202020204" pitchFamily="34" charset="0"/>
              </a:rPr>
              <a:t>25</a:t>
            </a:fld>
            <a:endParaRPr lang="de-DE" sz="1050" b="1" dirty="0">
              <a:solidFill>
                <a:srgbClr val="00925B"/>
              </a:solidFill>
              <a:latin typeface="Century Gothic" panose="020B0502020202020204" pitchFamily="34" charset="0"/>
            </a:endParaRPr>
          </a:p>
        </p:txBody>
      </p:sp>
      <p:sp>
        <p:nvSpPr>
          <p:cNvPr id="7" name="Fußzeilenplatzhalter 16">
            <a:extLst>
              <a:ext uri="{FF2B5EF4-FFF2-40B4-BE49-F238E27FC236}">
                <a16:creationId xmlns:a16="http://schemas.microsoft.com/office/drawing/2014/main" id="{A93CDFA7-C80B-4B2D-3E8C-F9A1A948C139}"/>
              </a:ext>
            </a:extLst>
          </p:cNvPr>
          <p:cNvSpPr>
            <a:spLocks noGrp="1"/>
          </p:cNvSpPr>
          <p:nvPr>
            <p:ph type="ftr" sz="quarter" idx="4294967295"/>
          </p:nvPr>
        </p:nvSpPr>
        <p:spPr>
          <a:xfrm rot="16200000">
            <a:off x="-1567755" y="2897607"/>
            <a:ext cx="4114800" cy="293471"/>
          </a:xfrm>
          <a:prstGeom prst="rect">
            <a:avLst/>
          </a:prstGeom>
        </p:spPr>
        <p:txBody>
          <a:bodyPr/>
          <a:lstStyle/>
          <a:p>
            <a:r>
              <a:rPr lang="de-DE" sz="1100" b="1" dirty="0">
                <a:solidFill>
                  <a:srgbClr val="00925B"/>
                </a:solidFill>
                <a:latin typeface="Century Gothic" panose="020B0502020202020204" pitchFamily="34" charset="0"/>
              </a:rPr>
              <a:t>Vereinsbeobachtungsschulung</a:t>
            </a:r>
          </a:p>
        </p:txBody>
      </p:sp>
      <p:sp>
        <p:nvSpPr>
          <p:cNvPr id="17" name="Textfeld 16">
            <a:extLst>
              <a:ext uri="{FF2B5EF4-FFF2-40B4-BE49-F238E27FC236}">
                <a16:creationId xmlns:a16="http://schemas.microsoft.com/office/drawing/2014/main" id="{EA402905-F594-19AF-8C53-9EBD10D63ADC}"/>
              </a:ext>
            </a:extLst>
          </p:cNvPr>
          <p:cNvSpPr txBox="1"/>
          <p:nvPr/>
        </p:nvSpPr>
        <p:spPr>
          <a:xfrm>
            <a:off x="1237129" y="134470"/>
            <a:ext cx="1818044" cy="369332"/>
          </a:xfrm>
          <a:prstGeom prst="rect">
            <a:avLst/>
          </a:prstGeom>
          <a:noFill/>
        </p:spPr>
        <p:txBody>
          <a:bodyPr wrap="square" rtlCol="0">
            <a:spAutoFit/>
          </a:bodyPr>
          <a:lstStyle/>
          <a:p>
            <a:r>
              <a:rPr lang="de-DE" b="1" dirty="0"/>
              <a:t>Allgemeines</a:t>
            </a:r>
          </a:p>
        </p:txBody>
      </p:sp>
      <p:sp>
        <p:nvSpPr>
          <p:cNvPr id="18" name="Textfeld 17">
            <a:extLst>
              <a:ext uri="{FF2B5EF4-FFF2-40B4-BE49-F238E27FC236}">
                <a16:creationId xmlns:a16="http://schemas.microsoft.com/office/drawing/2014/main" id="{72671350-3CAD-ABE1-286D-2E3D216E30B9}"/>
              </a:ext>
            </a:extLst>
          </p:cNvPr>
          <p:cNvSpPr txBox="1"/>
          <p:nvPr/>
        </p:nvSpPr>
        <p:spPr>
          <a:xfrm>
            <a:off x="5267212" y="103692"/>
            <a:ext cx="2146151" cy="400110"/>
          </a:xfrm>
          <a:prstGeom prst="rect">
            <a:avLst/>
          </a:prstGeom>
          <a:noFill/>
        </p:spPr>
        <p:txBody>
          <a:bodyPr wrap="square" rtlCol="0">
            <a:spAutoFit/>
          </a:bodyPr>
          <a:lstStyle/>
          <a:p>
            <a:pPr algn="ctr"/>
            <a:r>
              <a:rPr lang="de-DE" sz="2000" b="1" dirty="0"/>
              <a:t>Statistik VBEO</a:t>
            </a:r>
          </a:p>
        </p:txBody>
      </p:sp>
      <p:graphicFrame>
        <p:nvGraphicFramePr>
          <p:cNvPr id="4" name="Tabelle 3">
            <a:extLst>
              <a:ext uri="{FF2B5EF4-FFF2-40B4-BE49-F238E27FC236}">
                <a16:creationId xmlns:a16="http://schemas.microsoft.com/office/drawing/2014/main" id="{9925E658-9B6B-DDC4-7195-BB27AA82C497}"/>
              </a:ext>
            </a:extLst>
          </p:cNvPr>
          <p:cNvGraphicFramePr>
            <a:graphicFrameLocks noGrp="1"/>
          </p:cNvGraphicFramePr>
          <p:nvPr>
            <p:extLst>
              <p:ext uri="{D42A27DB-BD31-4B8C-83A1-F6EECF244321}">
                <p14:modId xmlns:p14="http://schemas.microsoft.com/office/powerpoint/2010/main" val="4189028814"/>
              </p:ext>
            </p:extLst>
          </p:nvPr>
        </p:nvGraphicFramePr>
        <p:xfrm>
          <a:off x="1043493" y="5101743"/>
          <a:ext cx="10639313" cy="1438908"/>
        </p:xfrm>
        <a:graphic>
          <a:graphicData uri="http://schemas.openxmlformats.org/drawingml/2006/table">
            <a:tbl>
              <a:tblPr/>
              <a:tblGrid>
                <a:gridCol w="1465983">
                  <a:extLst>
                    <a:ext uri="{9D8B030D-6E8A-4147-A177-3AD203B41FA5}">
                      <a16:colId xmlns:a16="http://schemas.microsoft.com/office/drawing/2014/main" val="3722455436"/>
                    </a:ext>
                  </a:extLst>
                </a:gridCol>
                <a:gridCol w="1465983">
                  <a:extLst>
                    <a:ext uri="{9D8B030D-6E8A-4147-A177-3AD203B41FA5}">
                      <a16:colId xmlns:a16="http://schemas.microsoft.com/office/drawing/2014/main" val="2194694395"/>
                    </a:ext>
                  </a:extLst>
                </a:gridCol>
                <a:gridCol w="1460512">
                  <a:extLst>
                    <a:ext uri="{9D8B030D-6E8A-4147-A177-3AD203B41FA5}">
                      <a16:colId xmlns:a16="http://schemas.microsoft.com/office/drawing/2014/main" val="3320039669"/>
                    </a:ext>
                  </a:extLst>
                </a:gridCol>
                <a:gridCol w="1460512">
                  <a:extLst>
                    <a:ext uri="{9D8B030D-6E8A-4147-A177-3AD203B41FA5}">
                      <a16:colId xmlns:a16="http://schemas.microsoft.com/office/drawing/2014/main" val="128446080"/>
                    </a:ext>
                  </a:extLst>
                </a:gridCol>
                <a:gridCol w="1230769">
                  <a:extLst>
                    <a:ext uri="{9D8B030D-6E8A-4147-A177-3AD203B41FA5}">
                      <a16:colId xmlns:a16="http://schemas.microsoft.com/office/drawing/2014/main" val="287379554"/>
                    </a:ext>
                  </a:extLst>
                </a:gridCol>
                <a:gridCol w="1230769">
                  <a:extLst>
                    <a:ext uri="{9D8B030D-6E8A-4147-A177-3AD203B41FA5}">
                      <a16:colId xmlns:a16="http://schemas.microsoft.com/office/drawing/2014/main" val="3261507096"/>
                    </a:ext>
                  </a:extLst>
                </a:gridCol>
                <a:gridCol w="1033845">
                  <a:extLst>
                    <a:ext uri="{9D8B030D-6E8A-4147-A177-3AD203B41FA5}">
                      <a16:colId xmlns:a16="http://schemas.microsoft.com/office/drawing/2014/main" val="560392718"/>
                    </a:ext>
                  </a:extLst>
                </a:gridCol>
                <a:gridCol w="1290940">
                  <a:extLst>
                    <a:ext uri="{9D8B030D-6E8A-4147-A177-3AD203B41FA5}">
                      <a16:colId xmlns:a16="http://schemas.microsoft.com/office/drawing/2014/main" val="3918848283"/>
                    </a:ext>
                  </a:extLst>
                </a:gridCol>
              </a:tblGrid>
              <a:tr h="359727">
                <a:tc>
                  <a:txBody>
                    <a:bodyPr/>
                    <a:lstStyle/>
                    <a:p>
                      <a:pPr algn="ctr" fontAlgn="ctr"/>
                      <a:r>
                        <a:rPr lang="de-DE" sz="1800" b="1" i="0" u="none" strike="noStrike" dirty="0">
                          <a:solidFill>
                            <a:srgbClr val="000000"/>
                          </a:solidFill>
                          <a:effectLst/>
                          <a:latin typeface="Tahoma" panose="020B0604030504040204" pitchFamily="34" charset="0"/>
                        </a:rPr>
                        <a:t>HVS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0000"/>
                          </a:solidFill>
                          <a:effectLst/>
                          <a:latin typeface="Tahoma" panose="020B0604030504040204" pitchFamily="34" charset="0"/>
                        </a:rPr>
                        <a:t>Spiele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fontAlgn="ctr"/>
                      <a:r>
                        <a:rPr lang="de-DE" sz="1800" b="1" i="0" u="none" strike="noStrike">
                          <a:solidFill>
                            <a:srgbClr val="000000"/>
                          </a:solidFill>
                          <a:effectLst/>
                          <a:latin typeface="Tahoma" panose="020B0604030504040204" pitchFamily="34" charset="0"/>
                        </a:rPr>
                        <a:t>Bögen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de-DE"/>
                    </a:p>
                  </a:txBody>
                  <a:tcPr/>
                </a:tc>
                <a:tc>
                  <a:txBody>
                    <a:bodyPr/>
                    <a:lstStyle/>
                    <a:p>
                      <a:pPr algn="ctr" fontAlgn="ctr"/>
                      <a:r>
                        <a:rPr lang="de-DE" sz="1800" b="1" i="0" u="none" strike="noStrike">
                          <a:solidFill>
                            <a:srgbClr val="FF0000"/>
                          </a:solidFill>
                          <a:effectLst/>
                          <a:latin typeface="Tahoma" panose="020B0604030504040204" pitchFamily="34" charset="0"/>
                        </a:rPr>
                        <a:t>D</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FF0000"/>
                          </a:solidFill>
                          <a:effectLst/>
                          <a:latin typeface="Tahoma" panose="020B0604030504040204" pitchFamily="34" charset="0"/>
                        </a:rPr>
                        <a:t>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00FF"/>
                          </a:solidFill>
                          <a:effectLst/>
                          <a:latin typeface="Tahoma" panose="020B0604030504040204" pitchFamily="34" charset="0"/>
                        </a:rPr>
                        <a:t>NBEO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9900"/>
                          </a:solidFill>
                          <a:effectLst/>
                          <a:latin typeface="Tahoma" panose="020B0604030504040204" pitchFamily="34" charset="0"/>
                        </a:rPr>
                        <a:t>BBEO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2308507"/>
                  </a:ext>
                </a:extLst>
              </a:tr>
              <a:tr h="359727">
                <a:tc rowSpan="2">
                  <a:txBody>
                    <a:bodyPr/>
                    <a:lstStyle/>
                    <a:p>
                      <a:pPr algn="ctr" fontAlgn="ctr"/>
                      <a:r>
                        <a:rPr lang="de-DE" sz="1800" b="1" i="0" u="none" strike="noStrike" dirty="0">
                          <a:solidFill>
                            <a:srgbClr val="000000"/>
                          </a:solidFill>
                          <a:effectLst/>
                          <a:latin typeface="Tahoma" panose="020B0604030504040204" pitchFamily="34" charset="0"/>
                        </a:rPr>
                        <a:t>Gesamt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fontAlgn="ctr"/>
                      <a:r>
                        <a:rPr lang="de-DE" sz="1800" b="1" i="0" u="none" strike="noStrike" dirty="0">
                          <a:solidFill>
                            <a:srgbClr val="000000"/>
                          </a:solidFill>
                          <a:effectLst/>
                          <a:latin typeface="Tahoma" panose="020B0604030504040204" pitchFamily="34" charset="0"/>
                        </a:rPr>
                        <a:t>795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dirty="0">
                          <a:solidFill>
                            <a:srgbClr val="000000"/>
                          </a:solidFill>
                          <a:effectLst/>
                          <a:latin typeface="Tahoma" panose="020B0604030504040204" pitchFamily="34" charset="0"/>
                        </a:rPr>
                        <a:t>Soll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0000"/>
                          </a:solidFill>
                          <a:effectLst/>
                          <a:latin typeface="Tahoma" panose="020B0604030504040204" pitchFamily="34" charset="0"/>
                        </a:rPr>
                        <a:t>Ist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FF0000"/>
                          </a:solidFill>
                          <a:effectLst/>
                          <a:latin typeface="Tahoma" panose="020B0604030504040204" pitchFamily="34" charset="0"/>
                        </a:rPr>
                        <a:t>268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FF0000"/>
                          </a:solidFill>
                          <a:effectLst/>
                          <a:latin typeface="Tahoma" panose="020B0604030504040204" pitchFamily="34" charset="0"/>
                        </a:rPr>
                        <a:t>35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00FF"/>
                          </a:solidFill>
                          <a:effectLst/>
                          <a:latin typeface="Tahoma" panose="020B0604030504040204" pitchFamily="34" charset="0"/>
                        </a:rPr>
                        <a:t>94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9900"/>
                          </a:solidFill>
                          <a:effectLst/>
                          <a:latin typeface="Tahoma" panose="020B0604030504040204" pitchFamily="34" charset="0"/>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9151367"/>
                  </a:ext>
                </a:extLst>
              </a:tr>
              <a:tr h="359727">
                <a:tc vMerge="1">
                  <a:txBody>
                    <a:bodyPr/>
                    <a:lstStyle/>
                    <a:p>
                      <a:endParaRPr lang="de-DE"/>
                    </a:p>
                  </a:txBody>
                  <a:tcPr/>
                </a:tc>
                <a:tc vMerge="1">
                  <a:txBody>
                    <a:bodyPr/>
                    <a:lstStyle/>
                    <a:p>
                      <a:endParaRPr lang="de-DE"/>
                    </a:p>
                  </a:txBody>
                  <a:tcPr/>
                </a:tc>
                <a:tc>
                  <a:txBody>
                    <a:bodyPr/>
                    <a:lstStyle/>
                    <a:p>
                      <a:pPr algn="ctr" fontAlgn="ctr"/>
                      <a:r>
                        <a:rPr lang="de-DE" sz="1800" b="1" i="0" u="none" strike="noStrike">
                          <a:solidFill>
                            <a:srgbClr val="000000"/>
                          </a:solidFill>
                          <a:effectLst/>
                          <a:latin typeface="Tahoma" panose="020B0604030504040204" pitchFamily="34" charset="0"/>
                        </a:rPr>
                        <a:t>1686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dirty="0">
                          <a:solidFill>
                            <a:srgbClr val="000000"/>
                          </a:solidFill>
                          <a:effectLst/>
                          <a:latin typeface="Tahoma" panose="020B0604030504040204" pitchFamily="34" charset="0"/>
                        </a:rPr>
                        <a:t>1418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dirty="0">
                          <a:solidFill>
                            <a:srgbClr val="FF0000"/>
                          </a:solidFill>
                          <a:effectLst/>
                          <a:latin typeface="Tahoma" panose="020B0604030504040204" pitchFamily="34" charset="0"/>
                        </a:rPr>
                        <a:t>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FF0000"/>
                          </a:solidFill>
                          <a:effectLst/>
                          <a:latin typeface="Tahoma" panose="020B0604030504040204" pitchFamily="34" charset="0"/>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fontAlgn="ctr"/>
                      <a:r>
                        <a:rPr lang="de-DE" sz="1800" b="1" i="0" u="none" strike="noStrike">
                          <a:solidFill>
                            <a:srgbClr val="0000FF"/>
                          </a:solidFill>
                          <a:effectLst/>
                          <a:latin typeface="Tahoma" panose="020B0604030504040204" pitchFamily="34" charset="0"/>
                        </a:rPr>
                        <a:t>96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de-DE"/>
                    </a:p>
                  </a:txBody>
                  <a:tcPr/>
                </a:tc>
                <a:extLst>
                  <a:ext uri="{0D108BD9-81ED-4DB2-BD59-A6C34878D82A}">
                    <a16:rowId xmlns:a16="http://schemas.microsoft.com/office/drawing/2014/main" val="1769260735"/>
                  </a:ext>
                </a:extLst>
              </a:tr>
              <a:tr h="359727">
                <a:tc>
                  <a:txBody>
                    <a:bodyPr/>
                    <a:lstStyle/>
                    <a:p>
                      <a:pPr algn="ctr" fontAlgn="ctr"/>
                      <a:endParaRPr lang="de-DE" sz="1800" b="1" i="0" u="none" strike="noStrike">
                        <a:solidFill>
                          <a:srgbClr val="000000"/>
                        </a:solidFill>
                        <a:effectLst/>
                        <a:latin typeface="Tahoma" panose="020B060403050404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de-DE" sz="1800" b="1" i="0" u="none" strike="noStrike">
                        <a:solidFill>
                          <a:srgbClr val="000000"/>
                        </a:solidFill>
                        <a:effectLst/>
                        <a:latin typeface="Tahoma" panose="020B060403050404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fontAlgn="ctr"/>
                      <a:r>
                        <a:rPr lang="de-DE" sz="1800" b="1" i="0" u="none" strike="noStrike">
                          <a:solidFill>
                            <a:srgbClr val="000000"/>
                          </a:solidFill>
                          <a:effectLst/>
                          <a:latin typeface="Tahoma" panose="020B0604030504040204" pitchFamily="34" charset="0"/>
                        </a:rPr>
                        <a:t>100%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0000"/>
                          </a:solidFill>
                          <a:effectLst/>
                          <a:latin typeface="Tahoma" panose="020B0604030504040204" pitchFamily="34" charset="0"/>
                        </a:rPr>
                        <a:t>84%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de-DE" sz="1800" b="1" i="0" u="none" strike="noStrike">
                        <a:solidFill>
                          <a:srgbClr val="FF0000"/>
                        </a:solidFill>
                        <a:effectLst/>
                        <a:latin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de-DE" sz="1800" b="1" i="0" u="none" strike="noStrike" dirty="0">
                        <a:solidFill>
                          <a:srgbClr val="FF0000"/>
                        </a:solidFill>
                        <a:effectLst/>
                        <a:latin typeface="Tahoma" panose="020B060403050404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gridSpan="2">
                  <a:txBody>
                    <a:bodyPr/>
                    <a:lstStyle/>
                    <a:p>
                      <a:pPr algn="ctr" fontAlgn="ctr"/>
                      <a:r>
                        <a:rPr lang="de-DE" sz="1800" b="1" i="0" u="none" strike="noStrike" dirty="0">
                          <a:solidFill>
                            <a:srgbClr val="0000FF"/>
                          </a:solidFill>
                          <a:effectLst/>
                          <a:latin typeface="Tahoma" panose="020B0604030504040204" pitchFamily="34" charset="0"/>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de-DE"/>
                    </a:p>
                  </a:txBody>
                  <a:tcPr/>
                </a:tc>
                <a:extLst>
                  <a:ext uri="{0D108BD9-81ED-4DB2-BD59-A6C34878D82A}">
                    <a16:rowId xmlns:a16="http://schemas.microsoft.com/office/drawing/2014/main" val="2347098137"/>
                  </a:ext>
                </a:extLst>
              </a:tr>
            </a:tbl>
          </a:graphicData>
        </a:graphic>
      </p:graphicFrame>
      <p:graphicFrame>
        <p:nvGraphicFramePr>
          <p:cNvPr id="6" name="Tabelle 5">
            <a:extLst>
              <a:ext uri="{FF2B5EF4-FFF2-40B4-BE49-F238E27FC236}">
                <a16:creationId xmlns:a16="http://schemas.microsoft.com/office/drawing/2014/main" id="{1B55C847-7204-F009-F16A-11ADF56FB923}"/>
              </a:ext>
            </a:extLst>
          </p:cNvPr>
          <p:cNvGraphicFramePr>
            <a:graphicFrameLocks noGrp="1"/>
          </p:cNvGraphicFramePr>
          <p:nvPr>
            <p:extLst>
              <p:ext uri="{D42A27DB-BD31-4B8C-83A1-F6EECF244321}">
                <p14:modId xmlns:p14="http://schemas.microsoft.com/office/powerpoint/2010/main" val="2310491535"/>
              </p:ext>
            </p:extLst>
          </p:nvPr>
        </p:nvGraphicFramePr>
        <p:xfrm>
          <a:off x="1043493" y="986942"/>
          <a:ext cx="10639311" cy="3875516"/>
        </p:xfrm>
        <a:graphic>
          <a:graphicData uri="http://schemas.openxmlformats.org/drawingml/2006/table">
            <a:tbl>
              <a:tblPr/>
              <a:tblGrid>
                <a:gridCol w="1050215">
                  <a:extLst>
                    <a:ext uri="{9D8B030D-6E8A-4147-A177-3AD203B41FA5}">
                      <a16:colId xmlns:a16="http://schemas.microsoft.com/office/drawing/2014/main" val="403039256"/>
                    </a:ext>
                  </a:extLst>
                </a:gridCol>
                <a:gridCol w="1050215">
                  <a:extLst>
                    <a:ext uri="{9D8B030D-6E8A-4147-A177-3AD203B41FA5}">
                      <a16:colId xmlns:a16="http://schemas.microsoft.com/office/drawing/2014/main" val="3739278341"/>
                    </a:ext>
                  </a:extLst>
                </a:gridCol>
                <a:gridCol w="1050215">
                  <a:extLst>
                    <a:ext uri="{9D8B030D-6E8A-4147-A177-3AD203B41FA5}">
                      <a16:colId xmlns:a16="http://schemas.microsoft.com/office/drawing/2014/main" val="1909401504"/>
                    </a:ext>
                  </a:extLst>
                </a:gridCol>
                <a:gridCol w="1050215">
                  <a:extLst>
                    <a:ext uri="{9D8B030D-6E8A-4147-A177-3AD203B41FA5}">
                      <a16:colId xmlns:a16="http://schemas.microsoft.com/office/drawing/2014/main" val="2518319502"/>
                    </a:ext>
                  </a:extLst>
                </a:gridCol>
                <a:gridCol w="881711">
                  <a:extLst>
                    <a:ext uri="{9D8B030D-6E8A-4147-A177-3AD203B41FA5}">
                      <a16:colId xmlns:a16="http://schemas.microsoft.com/office/drawing/2014/main" val="2806448755"/>
                    </a:ext>
                  </a:extLst>
                </a:gridCol>
                <a:gridCol w="881711">
                  <a:extLst>
                    <a:ext uri="{9D8B030D-6E8A-4147-A177-3AD203B41FA5}">
                      <a16:colId xmlns:a16="http://schemas.microsoft.com/office/drawing/2014/main" val="4102470973"/>
                    </a:ext>
                  </a:extLst>
                </a:gridCol>
                <a:gridCol w="740638">
                  <a:extLst>
                    <a:ext uri="{9D8B030D-6E8A-4147-A177-3AD203B41FA5}">
                      <a16:colId xmlns:a16="http://schemas.microsoft.com/office/drawing/2014/main" val="3308113518"/>
                    </a:ext>
                  </a:extLst>
                </a:gridCol>
                <a:gridCol w="924817">
                  <a:extLst>
                    <a:ext uri="{9D8B030D-6E8A-4147-A177-3AD203B41FA5}">
                      <a16:colId xmlns:a16="http://schemas.microsoft.com/office/drawing/2014/main" val="2384912213"/>
                    </a:ext>
                  </a:extLst>
                </a:gridCol>
                <a:gridCol w="752393">
                  <a:extLst>
                    <a:ext uri="{9D8B030D-6E8A-4147-A177-3AD203B41FA5}">
                      <a16:colId xmlns:a16="http://schemas.microsoft.com/office/drawing/2014/main" val="259991345"/>
                    </a:ext>
                  </a:extLst>
                </a:gridCol>
                <a:gridCol w="752393">
                  <a:extLst>
                    <a:ext uri="{9D8B030D-6E8A-4147-A177-3AD203B41FA5}">
                      <a16:colId xmlns:a16="http://schemas.microsoft.com/office/drawing/2014/main" val="4256038721"/>
                    </a:ext>
                  </a:extLst>
                </a:gridCol>
                <a:gridCol w="689695">
                  <a:extLst>
                    <a:ext uri="{9D8B030D-6E8A-4147-A177-3AD203B41FA5}">
                      <a16:colId xmlns:a16="http://schemas.microsoft.com/office/drawing/2014/main" val="3495831899"/>
                    </a:ext>
                  </a:extLst>
                </a:gridCol>
                <a:gridCol w="815093">
                  <a:extLst>
                    <a:ext uri="{9D8B030D-6E8A-4147-A177-3AD203B41FA5}">
                      <a16:colId xmlns:a16="http://schemas.microsoft.com/office/drawing/2014/main" val="2148849498"/>
                    </a:ext>
                  </a:extLst>
                </a:gridCol>
              </a:tblGrid>
              <a:tr h="584750">
                <a:tc>
                  <a:txBody>
                    <a:bodyPr/>
                    <a:lstStyle/>
                    <a:p>
                      <a:pPr algn="ctr" fontAlgn="ctr"/>
                      <a:r>
                        <a:rPr lang="de-DE" sz="1800" b="1" i="0" u="none" strike="noStrike" dirty="0">
                          <a:solidFill>
                            <a:srgbClr val="000000"/>
                          </a:solidFill>
                          <a:effectLst/>
                          <a:latin typeface="Tahoma" panose="020B0604030504040204" pitchFamily="34" charset="0"/>
                        </a:rPr>
                        <a:t>Liga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dirty="0">
                          <a:solidFill>
                            <a:srgbClr val="000000"/>
                          </a:solidFill>
                          <a:effectLst/>
                          <a:latin typeface="Tahoma" panose="020B0604030504040204" pitchFamily="34" charset="0"/>
                        </a:rPr>
                        <a:t>Spiele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0000"/>
                          </a:solidFill>
                          <a:effectLst/>
                          <a:latin typeface="Tahoma" panose="020B0604030504040204" pitchFamily="34" charset="0"/>
                        </a:rPr>
                        <a:t>Bögen</a:t>
                      </a:r>
                      <a:br>
                        <a:rPr lang="de-DE" sz="1800" b="1" i="0" u="none" strike="noStrike">
                          <a:solidFill>
                            <a:srgbClr val="000000"/>
                          </a:solidFill>
                          <a:effectLst/>
                          <a:latin typeface="Tahoma" panose="020B0604030504040204" pitchFamily="34" charset="0"/>
                        </a:rPr>
                      </a:br>
                      <a:r>
                        <a:rPr lang="de-DE" sz="1800" b="1" i="0" u="none" strike="noStrike">
                          <a:solidFill>
                            <a:srgbClr val="000000"/>
                          </a:solidFill>
                          <a:effectLst/>
                          <a:latin typeface="Tahoma" panose="020B0604030504040204" pitchFamily="34" charset="0"/>
                        </a:rPr>
                        <a:t>SOLL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0000"/>
                          </a:solidFill>
                          <a:effectLst/>
                          <a:latin typeface="Tahoma" panose="020B0604030504040204" pitchFamily="34" charset="0"/>
                        </a:rPr>
                        <a:t>Bögen</a:t>
                      </a:r>
                      <a:br>
                        <a:rPr lang="de-DE" sz="1800" b="1" i="0" u="none" strike="noStrike">
                          <a:solidFill>
                            <a:srgbClr val="000000"/>
                          </a:solidFill>
                          <a:effectLst/>
                          <a:latin typeface="Tahoma" panose="020B0604030504040204" pitchFamily="34" charset="0"/>
                        </a:rPr>
                      </a:br>
                      <a:r>
                        <a:rPr lang="de-DE" sz="1800" b="1" i="0" u="none" strike="noStrike">
                          <a:solidFill>
                            <a:srgbClr val="000000"/>
                          </a:solidFill>
                          <a:effectLst/>
                          <a:latin typeface="Tahoma" panose="020B0604030504040204" pitchFamily="34" charset="0"/>
                        </a:rPr>
                        <a:t>IST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FF0000"/>
                          </a:solidFill>
                          <a:effectLst/>
                          <a:latin typeface="Tahoma" panose="020B0604030504040204" pitchFamily="34" charset="0"/>
                        </a:rPr>
                        <a:t>D</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FF0000"/>
                          </a:solidFill>
                          <a:effectLst/>
                          <a:latin typeface="Tahoma" panose="020B0604030504040204" pitchFamily="34" charset="0"/>
                        </a:rPr>
                        <a: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FF0000"/>
                          </a:solidFill>
                          <a:effectLst/>
                          <a:latin typeface="Tahoma" panose="020B0604030504040204" pitchFamily="34" charset="0"/>
                        </a:rPr>
                        <a:t>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FF0000"/>
                          </a:solidFill>
                          <a:effectLst/>
                          <a:latin typeface="Tahoma" panose="020B0604030504040204" pitchFamily="34" charset="0"/>
                        </a:rPr>
                        <a: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00FF"/>
                          </a:solidFill>
                          <a:effectLst/>
                          <a:latin typeface="Tahoma" panose="020B0604030504040204" pitchFamily="34" charset="0"/>
                        </a:rPr>
                        <a:t>NB</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00FF"/>
                          </a:solidFill>
                          <a:effectLst/>
                          <a:latin typeface="Tahoma" panose="020B0604030504040204" pitchFamily="34" charset="0"/>
                        </a:rPr>
                        <a: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9900"/>
                          </a:solidFill>
                          <a:effectLst/>
                          <a:latin typeface="Tahoma" panose="020B0604030504040204" pitchFamily="34" charset="0"/>
                        </a:rPr>
                        <a:t>BB</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9900"/>
                          </a:solidFill>
                          <a:effectLst/>
                          <a:latin typeface="Tahoma" panose="020B0604030504040204" pitchFamily="34" charset="0"/>
                        </a:rPr>
                        <a: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5961179"/>
                  </a:ext>
                </a:extLst>
              </a:tr>
              <a:tr h="366288">
                <a:tc>
                  <a:txBody>
                    <a:bodyPr/>
                    <a:lstStyle/>
                    <a:p>
                      <a:pPr algn="ctr" fontAlgn="ctr"/>
                      <a:r>
                        <a:rPr lang="de-DE" sz="1800" b="1" i="0" u="none" strike="noStrike">
                          <a:solidFill>
                            <a:srgbClr val="000000"/>
                          </a:solidFill>
                          <a:effectLst/>
                          <a:latin typeface="Tahoma" panose="020B0604030504040204" pitchFamily="34" charset="0"/>
                        </a:rPr>
                        <a:t>SLM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dirty="0">
                          <a:solidFill>
                            <a:srgbClr val="000000"/>
                          </a:solidFill>
                          <a:effectLst/>
                          <a:latin typeface="Tahoma" panose="020B0604030504040204" pitchFamily="34" charset="0"/>
                        </a:rPr>
                        <a:t>131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dirty="0">
                          <a:solidFill>
                            <a:srgbClr val="000000"/>
                          </a:solidFill>
                          <a:effectLst/>
                          <a:latin typeface="Tahoma" panose="020B0604030504040204" pitchFamily="34" charset="0"/>
                        </a:rPr>
                        <a:t>262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0000"/>
                          </a:solidFill>
                          <a:effectLst/>
                          <a:latin typeface="Tahoma" panose="020B0604030504040204" pitchFamily="34" charset="0"/>
                        </a:rPr>
                        <a:t>226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FF0000"/>
                          </a:solidFill>
                          <a:effectLst/>
                          <a:latin typeface="Tahoma" panose="020B0604030504040204" pitchFamily="34" charset="0"/>
                        </a:rPr>
                        <a:t>36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FF0000"/>
                          </a:solidFill>
                          <a:effectLst/>
                          <a:latin typeface="Tahoma" panose="020B0604030504040204"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FF0000"/>
                          </a:solidFill>
                          <a:effectLst/>
                          <a:latin typeface="Tahoma" panose="020B0604030504040204" pitchFamily="34" charset="0"/>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FF0000"/>
                          </a:solidFill>
                          <a:effectLst/>
                          <a:latin typeface="Tahom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00FF"/>
                          </a:solidFill>
                          <a:effectLst/>
                          <a:latin typeface="Tahoma" panose="020B0604030504040204" pitchFamily="34" charset="0"/>
                        </a:rPr>
                        <a:t>28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00FF"/>
                          </a:solidFill>
                          <a:effectLst/>
                          <a:latin typeface="Tahoma" panose="020B0604030504040204" pitchFamily="34" charset="0"/>
                        </a:rPr>
                        <a:t>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9900"/>
                          </a:solidFill>
                          <a:effectLst/>
                          <a:latin typeface="Tahoma" panose="020B0604030504040204" pitchFamily="34" charset="0"/>
                        </a:rPr>
                        <a:t>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9900"/>
                          </a:solidFill>
                          <a:effectLst/>
                          <a:latin typeface="Tahom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4199858"/>
                  </a:ext>
                </a:extLst>
              </a:tr>
              <a:tr h="366288">
                <a:tc>
                  <a:txBody>
                    <a:bodyPr/>
                    <a:lstStyle/>
                    <a:p>
                      <a:pPr algn="ctr" fontAlgn="ctr"/>
                      <a:r>
                        <a:rPr lang="de-DE" sz="1800" b="1" i="0" u="none" strike="noStrike">
                          <a:solidFill>
                            <a:srgbClr val="000000"/>
                          </a:solidFill>
                          <a:effectLst/>
                          <a:latin typeface="Tahoma" panose="020B0604030504040204" pitchFamily="34" charset="0"/>
                        </a:rPr>
                        <a:t>SLF</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0000"/>
                          </a:solidFill>
                          <a:effectLst/>
                          <a:latin typeface="Tahoma" panose="020B0604030504040204" pitchFamily="34" charset="0"/>
                        </a:rPr>
                        <a:t>131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0000"/>
                          </a:solidFill>
                          <a:effectLst/>
                          <a:latin typeface="Tahoma" panose="020B0604030504040204" pitchFamily="34" charset="0"/>
                        </a:rPr>
                        <a:t>262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dirty="0">
                          <a:solidFill>
                            <a:srgbClr val="000000"/>
                          </a:solidFill>
                          <a:effectLst/>
                          <a:latin typeface="Tahoma" panose="020B0604030504040204" pitchFamily="34" charset="0"/>
                        </a:rPr>
                        <a:t>224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dirty="0">
                          <a:solidFill>
                            <a:srgbClr val="FF0000"/>
                          </a:solidFill>
                          <a:effectLst/>
                          <a:latin typeface="Tahoma" panose="020B0604030504040204" pitchFamily="34" charset="0"/>
                        </a:rPr>
                        <a:t>38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FF0000"/>
                          </a:solidFill>
                          <a:effectLst/>
                          <a:latin typeface="Tahoma" panose="020B0604030504040204"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FF0000"/>
                          </a:solidFill>
                          <a:effectLst/>
                          <a:latin typeface="Tahoma" panose="020B0604030504040204" pitchFamily="34" charset="0"/>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FF0000"/>
                          </a:solidFill>
                          <a:effectLst/>
                          <a:latin typeface="Tahom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00FF"/>
                          </a:solidFill>
                          <a:effectLst/>
                          <a:latin typeface="Tahoma" panose="020B0604030504040204" pitchFamily="34" charset="0"/>
                        </a:rPr>
                        <a:t>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00FF"/>
                          </a:solidFill>
                          <a:effectLst/>
                          <a:latin typeface="Tahoma" panose="020B0604030504040204" pitchFamily="34" charset="0"/>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9900"/>
                          </a:solidFill>
                          <a:effectLst/>
                          <a:latin typeface="Tahoma" panose="020B0604030504040204" pitchFamily="34" charset="0"/>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9900"/>
                          </a:solidFill>
                          <a:effectLst/>
                          <a:latin typeface="Tahom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5703021"/>
                  </a:ext>
                </a:extLst>
              </a:tr>
              <a:tr h="366288">
                <a:tc>
                  <a:txBody>
                    <a:bodyPr/>
                    <a:lstStyle/>
                    <a:p>
                      <a:pPr algn="ctr" fontAlgn="ctr"/>
                      <a:r>
                        <a:rPr lang="de-DE" sz="1800" b="1" i="0" u="none" strike="noStrike">
                          <a:solidFill>
                            <a:srgbClr val="000000"/>
                          </a:solidFill>
                          <a:effectLst/>
                          <a:latin typeface="Tahoma" panose="020B0604030504040204" pitchFamily="34" charset="0"/>
                        </a:rPr>
                        <a:t>MJA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0000"/>
                          </a:solidFill>
                          <a:effectLst/>
                          <a:latin typeface="Tahoma" panose="020B0604030504040204" pitchFamily="34" charset="0"/>
                        </a:rPr>
                        <a:t>70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0000"/>
                          </a:solidFill>
                          <a:effectLst/>
                          <a:latin typeface="Tahoma" panose="020B0604030504040204" pitchFamily="34" charset="0"/>
                        </a:rPr>
                        <a:t>140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0000"/>
                          </a:solidFill>
                          <a:effectLst/>
                          <a:latin typeface="Tahoma" panose="020B0604030504040204" pitchFamily="34" charset="0"/>
                        </a:rPr>
                        <a:t>112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dirty="0">
                          <a:solidFill>
                            <a:srgbClr val="FF0000"/>
                          </a:solidFill>
                          <a:effectLst/>
                          <a:latin typeface="Tahoma" panose="020B0604030504040204" pitchFamily="34" charset="0"/>
                        </a:rPr>
                        <a:t>28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FF0000"/>
                          </a:solidFill>
                          <a:effectLst/>
                          <a:latin typeface="Tahoma" panose="020B0604030504040204" pitchFamily="34" charset="0"/>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FF0000"/>
                          </a:solidFill>
                          <a:effectLst/>
                          <a:latin typeface="Tahoma" panose="020B0604030504040204" pitchFamily="34" charset="0"/>
                        </a:rPr>
                        <a:t>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FF0000"/>
                          </a:solidFill>
                          <a:effectLst/>
                          <a:latin typeface="Tahoma" panose="020B0604030504040204" pitchFamily="34" charset="0"/>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00FF"/>
                          </a:solidFill>
                          <a:effectLst/>
                          <a:latin typeface="Tahoma" panose="020B0604030504040204" pitchFamily="34" charset="0"/>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00FF"/>
                          </a:solidFill>
                          <a:effectLst/>
                          <a:latin typeface="Tahom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9900"/>
                          </a:solidFill>
                          <a:effectLst/>
                          <a:latin typeface="Tahoma" panose="020B0604030504040204" pitchFamily="34" charset="0"/>
                        </a:rPr>
                        <a:t>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9900"/>
                          </a:solidFill>
                          <a:effectLst/>
                          <a:latin typeface="Tahom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02606543"/>
                  </a:ext>
                </a:extLst>
              </a:tr>
              <a:tr h="366288">
                <a:tc>
                  <a:txBody>
                    <a:bodyPr/>
                    <a:lstStyle/>
                    <a:p>
                      <a:pPr algn="ctr" fontAlgn="ctr"/>
                      <a:r>
                        <a:rPr lang="de-DE" sz="1800" b="1" i="0" u="none" strike="noStrike">
                          <a:solidFill>
                            <a:srgbClr val="000000"/>
                          </a:solidFill>
                          <a:effectLst/>
                          <a:latin typeface="Tahoma" panose="020B0604030504040204" pitchFamily="34" charset="0"/>
                        </a:rPr>
                        <a:t>VLMO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0000"/>
                          </a:solidFill>
                          <a:effectLst/>
                          <a:latin typeface="Tahoma" panose="020B0604030504040204" pitchFamily="34" charset="0"/>
                        </a:rPr>
                        <a:t>132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0000"/>
                          </a:solidFill>
                          <a:effectLst/>
                          <a:latin typeface="Tahoma" panose="020B0604030504040204" pitchFamily="34" charset="0"/>
                        </a:rPr>
                        <a:t>264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0000"/>
                          </a:solidFill>
                          <a:effectLst/>
                          <a:latin typeface="Tahoma" panose="020B0604030504040204" pitchFamily="34" charset="0"/>
                        </a:rPr>
                        <a:t>212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FF0000"/>
                          </a:solidFill>
                          <a:effectLst/>
                          <a:latin typeface="Tahoma" panose="020B0604030504040204" pitchFamily="34" charset="0"/>
                        </a:rPr>
                        <a:t>52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dirty="0">
                          <a:solidFill>
                            <a:srgbClr val="FF0000"/>
                          </a:solidFill>
                          <a:effectLst/>
                          <a:latin typeface="Tahoma" panose="020B0604030504040204" pitchFamily="34" charset="0"/>
                        </a:rPr>
                        <a:t>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dirty="0">
                          <a:solidFill>
                            <a:srgbClr val="FF0000"/>
                          </a:solidFill>
                          <a:effectLst/>
                          <a:latin typeface="Tahoma" panose="020B0604030504040204" pitchFamily="34" charset="0"/>
                        </a:rPr>
                        <a:t>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FF0000"/>
                          </a:solidFill>
                          <a:effectLst/>
                          <a:latin typeface="Tahom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00FF"/>
                          </a:solidFill>
                          <a:effectLst/>
                          <a:latin typeface="Tahoma" panose="020B0604030504040204" pitchFamily="34" charset="0"/>
                        </a:rPr>
                        <a:t>22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00FF"/>
                          </a:solidFill>
                          <a:effectLst/>
                          <a:latin typeface="Tahoma" panose="020B0604030504040204"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9900"/>
                          </a:solidFill>
                          <a:effectLst/>
                          <a:latin typeface="Tahoma" panose="020B0604030504040204" pitchFamily="34" charset="0"/>
                        </a:rPr>
                        <a:t>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9900"/>
                          </a:solidFill>
                          <a:effectLst/>
                          <a:latin typeface="Tahom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0604452"/>
                  </a:ext>
                </a:extLst>
              </a:tr>
              <a:tr h="366288">
                <a:tc>
                  <a:txBody>
                    <a:bodyPr/>
                    <a:lstStyle/>
                    <a:p>
                      <a:pPr algn="ctr" fontAlgn="ctr"/>
                      <a:r>
                        <a:rPr lang="de-DE" sz="1800" b="1" i="0" u="none" strike="noStrike">
                          <a:solidFill>
                            <a:srgbClr val="000000"/>
                          </a:solidFill>
                          <a:effectLst/>
                          <a:latin typeface="Tahoma" panose="020B0604030504040204" pitchFamily="34" charset="0"/>
                        </a:rPr>
                        <a:t>VLMW</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0000"/>
                          </a:solidFill>
                          <a:effectLst/>
                          <a:latin typeface="Tahoma" panose="020B0604030504040204" pitchFamily="34" charset="0"/>
                        </a:rPr>
                        <a:t>132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0000"/>
                          </a:solidFill>
                          <a:effectLst/>
                          <a:latin typeface="Tahoma" panose="020B0604030504040204" pitchFamily="34" charset="0"/>
                        </a:rPr>
                        <a:t>264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0000"/>
                          </a:solidFill>
                          <a:effectLst/>
                          <a:latin typeface="Tahoma" panose="020B0604030504040204" pitchFamily="34" charset="0"/>
                        </a:rPr>
                        <a:t>224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FF0000"/>
                          </a:solidFill>
                          <a:effectLst/>
                          <a:latin typeface="Tahoma" panose="020B0604030504040204" pitchFamily="34" charset="0"/>
                        </a:rPr>
                        <a:t>40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FF0000"/>
                          </a:solidFill>
                          <a:effectLst/>
                          <a:latin typeface="Tahoma" panose="020B0604030504040204"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dirty="0">
                          <a:solidFill>
                            <a:srgbClr val="FF0000"/>
                          </a:solidFill>
                          <a:effectLst/>
                          <a:latin typeface="Tahoma" panose="020B0604030504040204" pitchFamily="34" charset="0"/>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dirty="0">
                          <a:solidFill>
                            <a:srgbClr val="FF0000"/>
                          </a:solidFill>
                          <a:effectLst/>
                          <a:latin typeface="Tahom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00FF"/>
                          </a:solidFill>
                          <a:effectLst/>
                          <a:latin typeface="Tahoma" panose="020B0604030504040204" pitchFamily="34" charset="0"/>
                        </a:rPr>
                        <a:t>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00FF"/>
                          </a:solidFill>
                          <a:effectLst/>
                          <a:latin typeface="Tahoma" panose="020B0604030504040204" pitchFamily="34" charset="0"/>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9900"/>
                          </a:solidFill>
                          <a:effectLst/>
                          <a:latin typeface="Tahoma" panose="020B0604030504040204" pitchFamily="34" charset="0"/>
                        </a:rPr>
                        <a:t>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9900"/>
                          </a:solidFill>
                          <a:effectLst/>
                          <a:latin typeface="Tahom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1857641"/>
                  </a:ext>
                </a:extLst>
              </a:tr>
              <a:tr h="366288">
                <a:tc>
                  <a:txBody>
                    <a:bodyPr/>
                    <a:lstStyle/>
                    <a:p>
                      <a:pPr algn="ctr" fontAlgn="ctr"/>
                      <a:r>
                        <a:rPr lang="de-DE" sz="1800" b="1" i="0" u="none" strike="noStrike">
                          <a:solidFill>
                            <a:srgbClr val="000000"/>
                          </a:solidFill>
                          <a:effectLst/>
                          <a:latin typeface="Tahoma" panose="020B0604030504040204" pitchFamily="34" charset="0"/>
                        </a:rPr>
                        <a:t>VLFO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0000"/>
                          </a:solidFill>
                          <a:effectLst/>
                          <a:latin typeface="Tahoma" panose="020B0604030504040204" pitchFamily="34" charset="0"/>
                        </a:rPr>
                        <a:t>110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0000"/>
                          </a:solidFill>
                          <a:effectLst/>
                          <a:latin typeface="Tahoma" panose="020B0604030504040204" pitchFamily="34" charset="0"/>
                        </a:rPr>
                        <a:t>220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0000"/>
                          </a:solidFill>
                          <a:effectLst/>
                          <a:latin typeface="Tahoma" panose="020B0604030504040204" pitchFamily="34" charset="0"/>
                        </a:rPr>
                        <a:t>192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FF0000"/>
                          </a:solidFill>
                          <a:effectLst/>
                          <a:latin typeface="Tahoma" panose="020B0604030504040204" pitchFamily="34" charset="0"/>
                        </a:rPr>
                        <a:t>28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FF0000"/>
                          </a:solidFill>
                          <a:effectLst/>
                          <a:latin typeface="Tahoma" panose="020B0604030504040204" pitchFamily="34" charset="0"/>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FF0000"/>
                          </a:solidFill>
                          <a:effectLst/>
                          <a:latin typeface="Tahoma" panose="020B0604030504040204" pitchFamily="34" charset="0"/>
                        </a:rPr>
                        <a: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dirty="0">
                          <a:solidFill>
                            <a:srgbClr val="FF0000"/>
                          </a:solidFill>
                          <a:effectLst/>
                          <a:latin typeface="Tahom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dirty="0">
                          <a:solidFill>
                            <a:srgbClr val="0000FF"/>
                          </a:solidFill>
                          <a:effectLst/>
                          <a:latin typeface="Tahoma" panose="020B0604030504040204" pitchFamily="34" charset="0"/>
                        </a:rPr>
                        <a: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00FF"/>
                          </a:solidFill>
                          <a:effectLst/>
                          <a:latin typeface="Tahoma" panose="020B0604030504040204" pitchFamily="34" charset="0"/>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9900"/>
                          </a:solidFill>
                          <a:effectLst/>
                          <a:latin typeface="Tahoma" panose="020B0604030504040204" pitchFamily="34" charset="0"/>
                        </a:rPr>
                        <a:t>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9900"/>
                          </a:solidFill>
                          <a:effectLst/>
                          <a:latin typeface="Tahom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8204125"/>
                  </a:ext>
                </a:extLst>
              </a:tr>
              <a:tr h="366288">
                <a:tc>
                  <a:txBody>
                    <a:bodyPr/>
                    <a:lstStyle/>
                    <a:p>
                      <a:pPr algn="ctr" fontAlgn="ctr"/>
                      <a:r>
                        <a:rPr lang="de-DE" sz="1800" b="1" i="0" u="none" strike="noStrike">
                          <a:solidFill>
                            <a:srgbClr val="000000"/>
                          </a:solidFill>
                          <a:effectLst/>
                          <a:latin typeface="Tahoma" panose="020B0604030504040204" pitchFamily="34" charset="0"/>
                        </a:rPr>
                        <a:t>VLFW</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0000"/>
                          </a:solidFill>
                          <a:effectLst/>
                          <a:latin typeface="Tahoma" panose="020B0604030504040204" pitchFamily="34" charset="0"/>
                        </a:rPr>
                        <a:t>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0000"/>
                          </a:solidFill>
                          <a:effectLst/>
                          <a:latin typeface="Tahoma" panose="020B0604030504040204" pitchFamily="34" charset="0"/>
                        </a:rPr>
                        <a:t>178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0000"/>
                          </a:solidFill>
                          <a:effectLst/>
                          <a:latin typeface="Tahoma" panose="020B0604030504040204" pitchFamily="34" charset="0"/>
                        </a:rPr>
                        <a:t>132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FF0000"/>
                          </a:solidFill>
                          <a:effectLst/>
                          <a:latin typeface="Tahoma" panose="020B0604030504040204" pitchFamily="34" charset="0"/>
                        </a:rPr>
                        <a:t>46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dirty="0">
                          <a:solidFill>
                            <a:srgbClr val="FF0000"/>
                          </a:solidFill>
                          <a:effectLst/>
                          <a:latin typeface="Tahoma" panose="020B0604030504040204"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FF0000"/>
                          </a:solidFill>
                          <a:effectLst/>
                          <a:latin typeface="Tahoma" panose="020B0604030504040204" pitchFamily="34" charset="0"/>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FF0000"/>
                          </a:solidFill>
                          <a:effectLst/>
                          <a:latin typeface="Tahom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dirty="0">
                          <a:solidFill>
                            <a:srgbClr val="0000FF"/>
                          </a:solidFill>
                          <a:effectLst/>
                          <a:latin typeface="Tahoma" panose="020B0604030504040204" pitchFamily="34" charset="0"/>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dirty="0">
                          <a:solidFill>
                            <a:srgbClr val="0000FF"/>
                          </a:solidFill>
                          <a:effectLst/>
                          <a:latin typeface="Tahom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9900"/>
                          </a:solidFill>
                          <a:effectLst/>
                          <a:latin typeface="Tahoma" panose="020B0604030504040204" pitchFamily="34" charset="0"/>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9900"/>
                          </a:solidFill>
                          <a:effectLst/>
                          <a:latin typeface="Tahom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87922"/>
                  </a:ext>
                </a:extLst>
              </a:tr>
              <a:tr h="363375">
                <a:tc>
                  <a:txBody>
                    <a:bodyPr/>
                    <a:lstStyle/>
                    <a:p>
                      <a:pPr algn="ctr" fontAlgn="ctr"/>
                      <a:r>
                        <a:rPr lang="de-DE" sz="1800" b="1" i="0" u="none" strike="noStrike">
                          <a:solidFill>
                            <a:srgbClr val="000000"/>
                          </a:solidFill>
                          <a:effectLst/>
                          <a:latin typeface="Tahoma" panose="020B0604030504040204" pitchFamily="34" charset="0"/>
                        </a:rPr>
                        <a:t>Gesamt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0000"/>
                          </a:solidFill>
                          <a:effectLst/>
                          <a:latin typeface="Tahoma" panose="020B0604030504040204" pitchFamily="34" charset="0"/>
                        </a:rPr>
                        <a:t>795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0000"/>
                          </a:solidFill>
                          <a:effectLst/>
                          <a:latin typeface="Tahoma" panose="020B0604030504040204" pitchFamily="34" charset="0"/>
                        </a:rPr>
                        <a:t>1590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0000"/>
                          </a:solidFill>
                          <a:effectLst/>
                          <a:latin typeface="Tahoma" panose="020B0604030504040204" pitchFamily="34" charset="0"/>
                        </a:rPr>
                        <a:t>1322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FF0000"/>
                          </a:solidFill>
                          <a:effectLst/>
                          <a:latin typeface="Tahoma" panose="020B0604030504040204" pitchFamily="34" charset="0"/>
                        </a:rPr>
                        <a:t>268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FF0000"/>
                          </a:solidFill>
                          <a:effectLst/>
                          <a:latin typeface="Tahoma" panose="020B0604030504040204" pitchFamily="34" charset="0"/>
                        </a:rPr>
                        <a:t>17%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FF0000"/>
                          </a:solidFill>
                          <a:effectLst/>
                          <a:latin typeface="Tahoma" panose="020B0604030504040204" pitchFamily="34" charset="0"/>
                        </a:rPr>
                        <a:t>35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FF0000"/>
                          </a:solidFill>
                          <a:effectLst/>
                          <a:latin typeface="Tahoma" panose="020B0604030504040204" pitchFamily="34" charset="0"/>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00FF"/>
                          </a:solidFill>
                          <a:effectLst/>
                          <a:latin typeface="Tahoma" panose="020B0604030504040204" pitchFamily="34" charset="0"/>
                        </a:rPr>
                        <a:t>94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dirty="0">
                          <a:solidFill>
                            <a:srgbClr val="0000FF"/>
                          </a:solidFill>
                          <a:effectLst/>
                          <a:latin typeface="Tahoma" panose="020B0604030504040204" pitchFamily="34" charset="0"/>
                        </a:rPr>
                        <a:t>12%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dirty="0">
                          <a:solidFill>
                            <a:srgbClr val="009900"/>
                          </a:solidFill>
                          <a:effectLst/>
                          <a:latin typeface="Tahoma" panose="020B0604030504040204" pitchFamily="34" charset="0"/>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B050"/>
                          </a:solidFill>
                          <a:effectLst/>
                          <a:highlight>
                            <a:srgbClr val="FFFFFF"/>
                          </a:highlight>
                          <a:latin typeface="Tahoma" panose="020B0604030504040204" pitchFamily="34" charset="0"/>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19819907"/>
                  </a:ext>
                </a:extLst>
              </a:tr>
              <a:tr h="363375">
                <a:tc>
                  <a:txBody>
                    <a:bodyPr/>
                    <a:lstStyle/>
                    <a:p>
                      <a:pPr algn="ctr" fontAlgn="ctr"/>
                      <a:endParaRPr lang="de-DE" sz="1800" b="0" i="0" u="none" strike="noStrike">
                        <a:solidFill>
                          <a:srgbClr val="000000"/>
                        </a:solidFill>
                        <a:effectLst/>
                        <a:latin typeface="Tahoma" panose="020B060403050404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de-DE" sz="1800" b="0" i="0" u="none" strike="noStrike">
                        <a:solidFill>
                          <a:srgbClr val="000000"/>
                        </a:solidFill>
                        <a:effectLst/>
                        <a:latin typeface="Tahoma" panose="020B060403050404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fontAlgn="ctr"/>
                      <a:r>
                        <a:rPr lang="de-DE" sz="1800" b="1" i="0" u="none" strike="noStrike">
                          <a:solidFill>
                            <a:srgbClr val="000000"/>
                          </a:solidFill>
                          <a:effectLst/>
                          <a:latin typeface="Tahoma" panose="020B0604030504040204" pitchFamily="34" charset="0"/>
                        </a:rPr>
                        <a:t>94%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de-DE" sz="1800" b="1" i="0" u="none" strike="noStrike">
                          <a:solidFill>
                            <a:srgbClr val="000000"/>
                          </a:solidFill>
                          <a:effectLst/>
                          <a:latin typeface="Tahoma" panose="020B0604030504040204" pitchFamily="34" charset="0"/>
                        </a:rPr>
                        <a:t>78%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de-DE" sz="1800" b="0" i="0" u="none" strike="noStrike">
                        <a:solidFill>
                          <a:srgbClr val="000000"/>
                        </a:solidFill>
                        <a:effectLst/>
                        <a:latin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de-DE" sz="1800" b="0" i="0" u="none" strike="noStrike">
                        <a:solidFill>
                          <a:srgbClr val="000000"/>
                        </a:solidFill>
                        <a:effectLst/>
                        <a:latin typeface="Tahoma" panose="020B060403050404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de-DE" sz="1800" b="0" i="0" u="none" strike="noStrike">
                        <a:solidFill>
                          <a:srgbClr val="000000"/>
                        </a:solidFill>
                        <a:effectLst/>
                        <a:latin typeface="Tahoma" panose="020B060403050404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de-DE" sz="1800" b="0" i="0" u="none" strike="noStrike">
                        <a:solidFill>
                          <a:srgbClr val="000000"/>
                        </a:solidFill>
                        <a:effectLst/>
                        <a:latin typeface="Tahoma" panose="020B060403050404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de-DE" sz="1800" b="0" i="0" u="none" strike="noStrike">
                        <a:solidFill>
                          <a:srgbClr val="000000"/>
                        </a:solidFill>
                        <a:effectLst/>
                        <a:latin typeface="Tahoma" panose="020B060403050404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de-DE" sz="1800" b="0" i="0" u="none" strike="noStrike">
                        <a:solidFill>
                          <a:srgbClr val="000000"/>
                        </a:solidFill>
                        <a:effectLst/>
                        <a:latin typeface="Tahoma" panose="020B060403050404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de-DE" sz="1800" b="0" i="0" u="none" strike="noStrike" dirty="0">
                        <a:solidFill>
                          <a:srgbClr val="000000"/>
                        </a:solidFill>
                        <a:effectLst/>
                        <a:latin typeface="Tahoma" panose="020B060403050404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de-DE" sz="1800" b="0" i="0" u="none" strike="noStrike" dirty="0">
                        <a:solidFill>
                          <a:srgbClr val="000000"/>
                        </a:solidFill>
                        <a:effectLst/>
                        <a:latin typeface="Tahoma" panose="020B060403050404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207882087"/>
                  </a:ext>
                </a:extLst>
              </a:tr>
            </a:tbl>
          </a:graphicData>
        </a:graphic>
      </p:graphicFrame>
    </p:spTree>
    <p:extLst>
      <p:ext uri="{BB962C8B-B14F-4D97-AF65-F5344CB8AC3E}">
        <p14:creationId xmlns:p14="http://schemas.microsoft.com/office/powerpoint/2010/main" val="246816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4">
            <a:extLst>
              <a:ext uri="{FF2B5EF4-FFF2-40B4-BE49-F238E27FC236}">
                <a16:creationId xmlns:a16="http://schemas.microsoft.com/office/drawing/2014/main" id="{1C7FF3B2-FAB6-EE39-8008-AAFECC688108}"/>
              </a:ext>
            </a:extLst>
          </p:cNvPr>
          <p:cNvSpPr>
            <a:spLocks noGrp="1"/>
          </p:cNvSpPr>
          <p:nvPr>
            <p:ph type="sldNum" sz="quarter" idx="4294967295"/>
          </p:nvPr>
        </p:nvSpPr>
        <p:spPr>
          <a:xfrm rot="16200000">
            <a:off x="261662" y="5962170"/>
            <a:ext cx="451265" cy="293472"/>
          </a:xfrm>
          <a:prstGeom prst="rect">
            <a:avLst/>
          </a:prstGeom>
        </p:spPr>
        <p:txBody>
          <a:bodyPr/>
          <a:lstStyle/>
          <a:p>
            <a:fld id="{A586562E-0972-4C14-9F09-89E17ADBCADE}" type="slidenum">
              <a:rPr lang="de-DE" sz="1100" b="1" smtClean="0">
                <a:solidFill>
                  <a:srgbClr val="00925B"/>
                </a:solidFill>
                <a:latin typeface="Century Gothic" panose="020B0502020202020204" pitchFamily="34" charset="0"/>
              </a:rPr>
              <a:t>26</a:t>
            </a:fld>
            <a:endParaRPr lang="de-DE" sz="1050" b="1" dirty="0">
              <a:solidFill>
                <a:srgbClr val="00925B"/>
              </a:solidFill>
              <a:latin typeface="Century Gothic" panose="020B0502020202020204" pitchFamily="34" charset="0"/>
            </a:endParaRPr>
          </a:p>
        </p:txBody>
      </p:sp>
      <p:sp>
        <p:nvSpPr>
          <p:cNvPr id="7" name="Fußzeilenplatzhalter 16">
            <a:extLst>
              <a:ext uri="{FF2B5EF4-FFF2-40B4-BE49-F238E27FC236}">
                <a16:creationId xmlns:a16="http://schemas.microsoft.com/office/drawing/2014/main" id="{A93CDFA7-C80B-4B2D-3E8C-F9A1A948C139}"/>
              </a:ext>
            </a:extLst>
          </p:cNvPr>
          <p:cNvSpPr>
            <a:spLocks noGrp="1"/>
          </p:cNvSpPr>
          <p:nvPr>
            <p:ph type="ftr" sz="quarter" idx="4294967295"/>
          </p:nvPr>
        </p:nvSpPr>
        <p:spPr>
          <a:xfrm rot="16200000">
            <a:off x="-1567755" y="2897607"/>
            <a:ext cx="4114800" cy="293471"/>
          </a:xfrm>
          <a:prstGeom prst="rect">
            <a:avLst/>
          </a:prstGeom>
        </p:spPr>
        <p:txBody>
          <a:bodyPr/>
          <a:lstStyle/>
          <a:p>
            <a:r>
              <a:rPr lang="de-DE" sz="1100" b="1" dirty="0">
                <a:solidFill>
                  <a:srgbClr val="00925B"/>
                </a:solidFill>
                <a:latin typeface="Century Gothic" panose="020B0502020202020204" pitchFamily="34" charset="0"/>
              </a:rPr>
              <a:t>Vereinsbeobachtungsschulung</a:t>
            </a:r>
          </a:p>
        </p:txBody>
      </p:sp>
      <p:sp>
        <p:nvSpPr>
          <p:cNvPr id="17" name="Textfeld 16">
            <a:extLst>
              <a:ext uri="{FF2B5EF4-FFF2-40B4-BE49-F238E27FC236}">
                <a16:creationId xmlns:a16="http://schemas.microsoft.com/office/drawing/2014/main" id="{EA402905-F594-19AF-8C53-9EBD10D63ADC}"/>
              </a:ext>
            </a:extLst>
          </p:cNvPr>
          <p:cNvSpPr txBox="1"/>
          <p:nvPr/>
        </p:nvSpPr>
        <p:spPr>
          <a:xfrm>
            <a:off x="1237129" y="134470"/>
            <a:ext cx="1818044" cy="369332"/>
          </a:xfrm>
          <a:prstGeom prst="rect">
            <a:avLst/>
          </a:prstGeom>
          <a:noFill/>
        </p:spPr>
        <p:txBody>
          <a:bodyPr wrap="square" rtlCol="0">
            <a:spAutoFit/>
          </a:bodyPr>
          <a:lstStyle/>
          <a:p>
            <a:r>
              <a:rPr lang="de-DE" b="1" dirty="0"/>
              <a:t>Allgemeines</a:t>
            </a:r>
          </a:p>
        </p:txBody>
      </p:sp>
      <p:sp>
        <p:nvSpPr>
          <p:cNvPr id="18" name="Textfeld 17">
            <a:extLst>
              <a:ext uri="{FF2B5EF4-FFF2-40B4-BE49-F238E27FC236}">
                <a16:creationId xmlns:a16="http://schemas.microsoft.com/office/drawing/2014/main" id="{72671350-3CAD-ABE1-286D-2E3D216E30B9}"/>
              </a:ext>
            </a:extLst>
          </p:cNvPr>
          <p:cNvSpPr txBox="1"/>
          <p:nvPr/>
        </p:nvSpPr>
        <p:spPr>
          <a:xfrm>
            <a:off x="5267212" y="103692"/>
            <a:ext cx="2146151" cy="400110"/>
          </a:xfrm>
          <a:prstGeom prst="rect">
            <a:avLst/>
          </a:prstGeom>
          <a:noFill/>
        </p:spPr>
        <p:txBody>
          <a:bodyPr wrap="square" rtlCol="0">
            <a:spAutoFit/>
          </a:bodyPr>
          <a:lstStyle/>
          <a:p>
            <a:pPr algn="ctr"/>
            <a:r>
              <a:rPr lang="de-DE" sz="2000" b="1" dirty="0"/>
              <a:t>Statistik VBEO</a:t>
            </a:r>
          </a:p>
        </p:txBody>
      </p:sp>
      <p:graphicFrame>
        <p:nvGraphicFramePr>
          <p:cNvPr id="5" name="Tabelle 4">
            <a:extLst>
              <a:ext uri="{FF2B5EF4-FFF2-40B4-BE49-F238E27FC236}">
                <a16:creationId xmlns:a16="http://schemas.microsoft.com/office/drawing/2014/main" id="{EB14B89C-81E9-41B8-2BC4-B59724D62E5C}"/>
              </a:ext>
            </a:extLst>
          </p:cNvPr>
          <p:cNvGraphicFramePr>
            <a:graphicFrameLocks noGrp="1"/>
          </p:cNvGraphicFramePr>
          <p:nvPr>
            <p:extLst>
              <p:ext uri="{D42A27DB-BD31-4B8C-83A1-F6EECF244321}">
                <p14:modId xmlns:p14="http://schemas.microsoft.com/office/powerpoint/2010/main" val="3729860518"/>
              </p:ext>
            </p:extLst>
          </p:nvPr>
        </p:nvGraphicFramePr>
        <p:xfrm>
          <a:off x="1017917" y="914399"/>
          <a:ext cx="10762161" cy="5667556"/>
        </p:xfrm>
        <a:graphic>
          <a:graphicData uri="http://schemas.openxmlformats.org/drawingml/2006/table">
            <a:tbl>
              <a:tblPr/>
              <a:tblGrid>
                <a:gridCol w="1099340">
                  <a:extLst>
                    <a:ext uri="{9D8B030D-6E8A-4147-A177-3AD203B41FA5}">
                      <a16:colId xmlns:a16="http://schemas.microsoft.com/office/drawing/2014/main" val="2557061363"/>
                    </a:ext>
                  </a:extLst>
                </a:gridCol>
                <a:gridCol w="1075581">
                  <a:extLst>
                    <a:ext uri="{9D8B030D-6E8A-4147-A177-3AD203B41FA5}">
                      <a16:colId xmlns:a16="http://schemas.microsoft.com/office/drawing/2014/main" val="1615572143"/>
                    </a:ext>
                  </a:extLst>
                </a:gridCol>
                <a:gridCol w="824958">
                  <a:extLst>
                    <a:ext uri="{9D8B030D-6E8A-4147-A177-3AD203B41FA5}">
                      <a16:colId xmlns:a16="http://schemas.microsoft.com/office/drawing/2014/main" val="784590258"/>
                    </a:ext>
                  </a:extLst>
                </a:gridCol>
                <a:gridCol w="992040">
                  <a:extLst>
                    <a:ext uri="{9D8B030D-6E8A-4147-A177-3AD203B41FA5}">
                      <a16:colId xmlns:a16="http://schemas.microsoft.com/office/drawing/2014/main" val="2711339434"/>
                    </a:ext>
                  </a:extLst>
                </a:gridCol>
                <a:gridCol w="918943">
                  <a:extLst>
                    <a:ext uri="{9D8B030D-6E8A-4147-A177-3AD203B41FA5}">
                      <a16:colId xmlns:a16="http://schemas.microsoft.com/office/drawing/2014/main" val="2642793460"/>
                    </a:ext>
                  </a:extLst>
                </a:gridCol>
                <a:gridCol w="657880">
                  <a:extLst>
                    <a:ext uri="{9D8B030D-6E8A-4147-A177-3AD203B41FA5}">
                      <a16:colId xmlns:a16="http://schemas.microsoft.com/office/drawing/2014/main" val="759390869"/>
                    </a:ext>
                  </a:extLst>
                </a:gridCol>
                <a:gridCol w="737939">
                  <a:extLst>
                    <a:ext uri="{9D8B030D-6E8A-4147-A177-3AD203B41FA5}">
                      <a16:colId xmlns:a16="http://schemas.microsoft.com/office/drawing/2014/main" val="3416797213"/>
                    </a:ext>
                  </a:extLst>
                </a:gridCol>
                <a:gridCol w="1113870">
                  <a:extLst>
                    <a:ext uri="{9D8B030D-6E8A-4147-A177-3AD203B41FA5}">
                      <a16:colId xmlns:a16="http://schemas.microsoft.com/office/drawing/2014/main" val="2372145784"/>
                    </a:ext>
                  </a:extLst>
                </a:gridCol>
                <a:gridCol w="1113870">
                  <a:extLst>
                    <a:ext uri="{9D8B030D-6E8A-4147-A177-3AD203B41FA5}">
                      <a16:colId xmlns:a16="http://schemas.microsoft.com/office/drawing/2014/main" val="2580901371"/>
                    </a:ext>
                  </a:extLst>
                </a:gridCol>
                <a:gridCol w="1113870">
                  <a:extLst>
                    <a:ext uri="{9D8B030D-6E8A-4147-A177-3AD203B41FA5}">
                      <a16:colId xmlns:a16="http://schemas.microsoft.com/office/drawing/2014/main" val="1626227188"/>
                    </a:ext>
                  </a:extLst>
                </a:gridCol>
                <a:gridCol w="1113870">
                  <a:extLst>
                    <a:ext uri="{9D8B030D-6E8A-4147-A177-3AD203B41FA5}">
                      <a16:colId xmlns:a16="http://schemas.microsoft.com/office/drawing/2014/main" val="4185485088"/>
                    </a:ext>
                  </a:extLst>
                </a:gridCol>
              </a:tblGrid>
              <a:tr h="1130848">
                <a:tc>
                  <a:txBody>
                    <a:bodyPr/>
                    <a:lstStyle/>
                    <a:p>
                      <a:pPr algn="ctr" fontAlgn="ctr"/>
                      <a:endParaRPr lang="de-DE" sz="2400" b="0" i="0" u="none" strike="noStrike" dirty="0">
                        <a:solidFill>
                          <a:srgbClr val="000000"/>
                        </a:solidFill>
                        <a:effectLst/>
                        <a:latin typeface="Aptos Narrow" panose="020B0004020202020204" pitchFamily="34" charset="0"/>
                      </a:endParaRPr>
                    </a:p>
                  </a:txBody>
                  <a:tcPr marL="7665" marR="7665" marT="766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dirty="0">
                          <a:solidFill>
                            <a:srgbClr val="FF0000"/>
                          </a:solidFill>
                          <a:effectLst/>
                          <a:latin typeface="Aptos Narrow" panose="020B0004020202020204" pitchFamily="34" charset="0"/>
                        </a:rPr>
                        <a:t>Anzahl</a:t>
                      </a:r>
                      <a:br>
                        <a:rPr lang="de-DE" sz="2400" b="0" i="0" u="none" strike="noStrike" dirty="0">
                          <a:solidFill>
                            <a:srgbClr val="FF0000"/>
                          </a:solidFill>
                          <a:effectLst/>
                          <a:latin typeface="Aptos Narrow" panose="020B0004020202020204" pitchFamily="34" charset="0"/>
                        </a:rPr>
                      </a:br>
                      <a:r>
                        <a:rPr lang="de-DE" sz="2400" b="0" i="0" u="none" strike="noStrike" dirty="0">
                          <a:solidFill>
                            <a:srgbClr val="FF0000"/>
                          </a:solidFill>
                          <a:effectLst/>
                          <a:latin typeface="Aptos Narrow" panose="020B0004020202020204" pitchFamily="34" charset="0"/>
                        </a:rPr>
                        <a:t>Bögen</a:t>
                      </a:r>
                      <a:br>
                        <a:rPr lang="de-DE" sz="2400" b="0" i="0" u="none" strike="noStrike" dirty="0">
                          <a:solidFill>
                            <a:srgbClr val="FF0000"/>
                          </a:solidFill>
                          <a:effectLst/>
                          <a:latin typeface="Aptos Narrow" panose="020B0004020202020204" pitchFamily="34" charset="0"/>
                        </a:rPr>
                      </a:br>
                      <a:r>
                        <a:rPr lang="de-DE" sz="2400" b="0" i="0" u="none" strike="noStrike" dirty="0">
                          <a:solidFill>
                            <a:srgbClr val="FF0000"/>
                          </a:solidFill>
                          <a:effectLst/>
                          <a:latin typeface="Aptos Narrow" panose="020B0004020202020204" pitchFamily="34" charset="0"/>
                        </a:rPr>
                        <a:t>D</a:t>
                      </a:r>
                    </a:p>
                  </a:txBody>
                  <a:tcPr marL="7665" marR="7665" marT="7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dirty="0">
                          <a:solidFill>
                            <a:srgbClr val="FF0000"/>
                          </a:solidFill>
                          <a:effectLst/>
                          <a:latin typeface="Aptos Narrow" panose="020B0004020202020204" pitchFamily="34" charset="0"/>
                        </a:rPr>
                        <a:t>%</a:t>
                      </a:r>
                    </a:p>
                  </a:txBody>
                  <a:tcPr marL="7665" marR="7665" marT="7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000000"/>
                          </a:solidFill>
                          <a:effectLst/>
                          <a:latin typeface="Aptos Narrow" panose="020B0004020202020204" pitchFamily="34" charset="0"/>
                        </a:rPr>
                        <a:t>Bögen</a:t>
                      </a:r>
                      <a:br>
                        <a:rPr lang="de-DE" sz="2400" b="0" i="0" u="none" strike="noStrike">
                          <a:solidFill>
                            <a:srgbClr val="000000"/>
                          </a:solidFill>
                          <a:effectLst/>
                          <a:latin typeface="Aptos Narrow" panose="020B0004020202020204" pitchFamily="34" charset="0"/>
                        </a:rPr>
                      </a:br>
                      <a:r>
                        <a:rPr lang="de-DE" sz="2400" b="0" i="0" u="none" strike="noStrike">
                          <a:solidFill>
                            <a:srgbClr val="000000"/>
                          </a:solidFill>
                          <a:effectLst/>
                          <a:latin typeface="Aptos Narrow" panose="020B0004020202020204" pitchFamily="34" charset="0"/>
                        </a:rPr>
                        <a:t>Soll</a:t>
                      </a:r>
                      <a:br>
                        <a:rPr lang="de-DE" sz="2400" b="0" i="0" u="none" strike="noStrike">
                          <a:solidFill>
                            <a:srgbClr val="000000"/>
                          </a:solidFill>
                          <a:effectLst/>
                          <a:latin typeface="Aptos Narrow" panose="020B0004020202020204" pitchFamily="34" charset="0"/>
                        </a:rPr>
                      </a:br>
                      <a:r>
                        <a:rPr lang="de-DE" sz="2400" b="0" i="0" u="none" strike="noStrike">
                          <a:solidFill>
                            <a:srgbClr val="000000"/>
                          </a:solidFill>
                          <a:effectLst/>
                          <a:latin typeface="Aptos Narrow" panose="020B0004020202020204" pitchFamily="34" charset="0"/>
                        </a:rPr>
                        <a:t>VB</a:t>
                      </a:r>
                    </a:p>
                  </a:txBody>
                  <a:tcPr marL="7665" marR="7665" marT="7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00B050"/>
                          </a:solidFill>
                          <a:effectLst/>
                          <a:latin typeface="Aptos Narrow" panose="020B0004020202020204" pitchFamily="34" charset="0"/>
                        </a:rPr>
                        <a:t>Bögen</a:t>
                      </a:r>
                      <a:br>
                        <a:rPr lang="de-DE" sz="2400" b="0" i="0" u="none" strike="noStrike">
                          <a:solidFill>
                            <a:srgbClr val="00B050"/>
                          </a:solidFill>
                          <a:effectLst/>
                          <a:latin typeface="Aptos Narrow" panose="020B0004020202020204" pitchFamily="34" charset="0"/>
                        </a:rPr>
                      </a:br>
                      <a:r>
                        <a:rPr lang="de-DE" sz="2400" b="0" i="0" u="none" strike="noStrike">
                          <a:solidFill>
                            <a:srgbClr val="00B050"/>
                          </a:solidFill>
                          <a:effectLst/>
                          <a:latin typeface="Aptos Narrow" panose="020B0004020202020204" pitchFamily="34" charset="0"/>
                        </a:rPr>
                        <a:t>Ist</a:t>
                      </a:r>
                      <a:br>
                        <a:rPr lang="de-DE" sz="2400" b="0" i="0" u="none" strike="noStrike">
                          <a:solidFill>
                            <a:srgbClr val="00B050"/>
                          </a:solidFill>
                          <a:effectLst/>
                          <a:latin typeface="Aptos Narrow" panose="020B0004020202020204" pitchFamily="34" charset="0"/>
                        </a:rPr>
                      </a:br>
                      <a:r>
                        <a:rPr lang="de-DE" sz="2400" b="0" i="0" u="none" strike="noStrike">
                          <a:solidFill>
                            <a:srgbClr val="00B050"/>
                          </a:solidFill>
                          <a:effectLst/>
                          <a:latin typeface="Aptos Narrow" panose="020B0004020202020204" pitchFamily="34" charset="0"/>
                        </a:rPr>
                        <a:t>VB</a:t>
                      </a:r>
                    </a:p>
                  </a:txBody>
                  <a:tcPr marL="7665" marR="7665" marT="7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1" i="0" u="none" strike="noStrike">
                          <a:solidFill>
                            <a:srgbClr val="FF0000"/>
                          </a:solidFill>
                          <a:effectLst/>
                          <a:latin typeface="Aptos Narrow" panose="020B0004020202020204" pitchFamily="34" charset="0"/>
                        </a:rPr>
                        <a:t>S</a:t>
                      </a:r>
                    </a:p>
                  </a:txBody>
                  <a:tcPr marL="7665" marR="7665" marT="7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FF0000"/>
                          </a:solidFill>
                          <a:effectLst/>
                          <a:latin typeface="Aptos Narrow" panose="020B0004020202020204" pitchFamily="34" charset="0"/>
                        </a:rPr>
                        <a:t>%</a:t>
                      </a:r>
                    </a:p>
                  </a:txBody>
                  <a:tcPr marL="7665" marR="7665" marT="766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000000"/>
                          </a:solidFill>
                          <a:effectLst/>
                          <a:latin typeface="Aptos Narrow" panose="020B0004020202020204" pitchFamily="34" charset="0"/>
                        </a:rPr>
                        <a:t>unter 45</a:t>
                      </a:r>
                      <a:br>
                        <a:rPr lang="de-DE" sz="2400" b="0" i="0" u="none" strike="noStrike">
                          <a:solidFill>
                            <a:srgbClr val="000000"/>
                          </a:solidFill>
                          <a:effectLst/>
                          <a:latin typeface="Aptos Narrow" panose="020B0004020202020204" pitchFamily="34" charset="0"/>
                        </a:rPr>
                      </a:br>
                      <a:r>
                        <a:rPr lang="de-DE" sz="2400" b="0" i="0" u="none" strike="noStrike">
                          <a:solidFill>
                            <a:srgbClr val="000000"/>
                          </a:solidFill>
                          <a:effectLst/>
                          <a:latin typeface="Aptos Narrow" panose="020B0004020202020204" pitchFamily="34" charset="0"/>
                        </a:rPr>
                        <a:t>ohne D</a:t>
                      </a:r>
                      <a:br>
                        <a:rPr lang="de-DE" sz="2400" b="0" i="0" u="none" strike="noStrike">
                          <a:solidFill>
                            <a:srgbClr val="000000"/>
                          </a:solidFill>
                          <a:effectLst/>
                          <a:latin typeface="Aptos Narrow" panose="020B0004020202020204" pitchFamily="34" charset="0"/>
                        </a:rPr>
                      </a:br>
                      <a:r>
                        <a:rPr lang="de-DE" sz="2400" b="0" i="0" u="none" strike="noStrike">
                          <a:solidFill>
                            <a:srgbClr val="000000"/>
                          </a:solidFill>
                          <a:effectLst/>
                          <a:latin typeface="Aptos Narrow" panose="020B0004020202020204" pitchFamily="34" charset="0"/>
                        </a:rPr>
                        <a:t>Spiele</a:t>
                      </a:r>
                    </a:p>
                  </a:txBody>
                  <a:tcPr marL="7665" marR="7665" marT="766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000000"/>
                          </a:solidFill>
                          <a:effectLst/>
                          <a:latin typeface="Aptos Narrow" panose="020B0004020202020204" pitchFamily="34" charset="0"/>
                        </a:rPr>
                        <a:t>unter 45</a:t>
                      </a:r>
                      <a:br>
                        <a:rPr lang="de-DE" sz="2400" b="0" i="0" u="none" strike="noStrike">
                          <a:solidFill>
                            <a:srgbClr val="000000"/>
                          </a:solidFill>
                          <a:effectLst/>
                          <a:latin typeface="Aptos Narrow" panose="020B0004020202020204" pitchFamily="34" charset="0"/>
                        </a:rPr>
                      </a:br>
                      <a:r>
                        <a:rPr lang="de-DE" sz="2400" b="0" i="0" u="none" strike="noStrike">
                          <a:solidFill>
                            <a:srgbClr val="000000"/>
                          </a:solidFill>
                          <a:effectLst/>
                          <a:latin typeface="Aptos Narrow" panose="020B0004020202020204" pitchFamily="34" charset="0"/>
                        </a:rPr>
                        <a:t>mit D</a:t>
                      </a:r>
                      <a:br>
                        <a:rPr lang="de-DE" sz="2400" b="0" i="0" u="none" strike="noStrike">
                          <a:solidFill>
                            <a:srgbClr val="000000"/>
                          </a:solidFill>
                          <a:effectLst/>
                          <a:latin typeface="Aptos Narrow" panose="020B0004020202020204" pitchFamily="34" charset="0"/>
                        </a:rPr>
                      </a:br>
                      <a:r>
                        <a:rPr lang="de-DE" sz="2400" b="0" i="0" u="none" strike="noStrike">
                          <a:solidFill>
                            <a:srgbClr val="000000"/>
                          </a:solidFill>
                          <a:effectLst/>
                          <a:latin typeface="Aptos Narrow" panose="020B0004020202020204" pitchFamily="34" charset="0"/>
                        </a:rPr>
                        <a:t>Spiele</a:t>
                      </a:r>
                    </a:p>
                  </a:txBody>
                  <a:tcPr marL="7665" marR="7665" marT="766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000000"/>
                          </a:solidFill>
                          <a:effectLst/>
                          <a:latin typeface="Aptos Narrow" panose="020B0004020202020204" pitchFamily="34" charset="0"/>
                        </a:rPr>
                        <a:t>über 85</a:t>
                      </a:r>
                      <a:br>
                        <a:rPr lang="de-DE" sz="2400" b="0" i="0" u="none" strike="noStrike">
                          <a:solidFill>
                            <a:srgbClr val="000000"/>
                          </a:solidFill>
                          <a:effectLst/>
                          <a:latin typeface="Aptos Narrow" panose="020B0004020202020204" pitchFamily="34" charset="0"/>
                        </a:rPr>
                      </a:br>
                      <a:r>
                        <a:rPr lang="de-DE" sz="2400" b="0" i="0" u="none" strike="noStrike">
                          <a:solidFill>
                            <a:srgbClr val="000000"/>
                          </a:solidFill>
                          <a:effectLst/>
                          <a:latin typeface="Aptos Narrow" panose="020B0004020202020204" pitchFamily="34" charset="0"/>
                        </a:rPr>
                        <a:t>ohne D</a:t>
                      </a:r>
                      <a:br>
                        <a:rPr lang="de-DE" sz="2400" b="0" i="0" u="none" strike="noStrike">
                          <a:solidFill>
                            <a:srgbClr val="000000"/>
                          </a:solidFill>
                          <a:effectLst/>
                          <a:latin typeface="Aptos Narrow" panose="020B0004020202020204" pitchFamily="34" charset="0"/>
                        </a:rPr>
                      </a:br>
                      <a:r>
                        <a:rPr lang="de-DE" sz="2400" b="0" i="0" u="none" strike="noStrike">
                          <a:solidFill>
                            <a:srgbClr val="000000"/>
                          </a:solidFill>
                          <a:effectLst/>
                          <a:latin typeface="Aptos Narrow" panose="020B0004020202020204" pitchFamily="34" charset="0"/>
                        </a:rPr>
                        <a:t>Spiele</a:t>
                      </a:r>
                    </a:p>
                  </a:txBody>
                  <a:tcPr marL="7665" marR="7665" marT="766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000000"/>
                          </a:solidFill>
                          <a:effectLst/>
                          <a:latin typeface="Aptos Narrow" panose="020B0004020202020204" pitchFamily="34" charset="0"/>
                        </a:rPr>
                        <a:t>über 85</a:t>
                      </a:r>
                      <a:br>
                        <a:rPr lang="de-DE" sz="2400" b="0" i="0" u="none" strike="noStrike">
                          <a:solidFill>
                            <a:srgbClr val="000000"/>
                          </a:solidFill>
                          <a:effectLst/>
                          <a:latin typeface="Aptos Narrow" panose="020B0004020202020204" pitchFamily="34" charset="0"/>
                        </a:rPr>
                      </a:br>
                      <a:r>
                        <a:rPr lang="de-DE" sz="2400" b="0" i="0" u="none" strike="noStrike">
                          <a:solidFill>
                            <a:srgbClr val="000000"/>
                          </a:solidFill>
                          <a:effectLst/>
                          <a:latin typeface="Aptos Narrow" panose="020B0004020202020204" pitchFamily="34" charset="0"/>
                        </a:rPr>
                        <a:t>mit D</a:t>
                      </a:r>
                      <a:br>
                        <a:rPr lang="de-DE" sz="2400" b="0" i="0" u="none" strike="noStrike">
                          <a:solidFill>
                            <a:srgbClr val="000000"/>
                          </a:solidFill>
                          <a:effectLst/>
                          <a:latin typeface="Aptos Narrow" panose="020B0004020202020204" pitchFamily="34" charset="0"/>
                        </a:rPr>
                      </a:br>
                      <a:r>
                        <a:rPr lang="de-DE" sz="2400" b="0" i="0" u="none" strike="noStrike">
                          <a:solidFill>
                            <a:srgbClr val="000000"/>
                          </a:solidFill>
                          <a:effectLst/>
                          <a:latin typeface="Aptos Narrow" panose="020B0004020202020204" pitchFamily="34" charset="0"/>
                        </a:rPr>
                        <a:t>Spiele</a:t>
                      </a:r>
                    </a:p>
                  </a:txBody>
                  <a:tcPr marL="7665" marR="7665" marT="766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81342161"/>
                  </a:ext>
                </a:extLst>
              </a:tr>
              <a:tr h="467249">
                <a:tc>
                  <a:txBody>
                    <a:bodyPr/>
                    <a:lstStyle/>
                    <a:p>
                      <a:pPr algn="ctr" fontAlgn="ctr"/>
                      <a:r>
                        <a:rPr lang="de-DE" sz="2400" b="1" i="0" u="none" strike="noStrike">
                          <a:solidFill>
                            <a:srgbClr val="000000"/>
                          </a:solidFill>
                          <a:effectLst/>
                          <a:latin typeface="Aptos Narrow" panose="020B0004020202020204" pitchFamily="34" charset="0"/>
                        </a:rPr>
                        <a:t>SLM</a:t>
                      </a:r>
                    </a:p>
                  </a:txBody>
                  <a:tcPr marL="7665" marR="7665" marT="7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FF0000"/>
                          </a:solidFill>
                          <a:effectLst/>
                          <a:latin typeface="Aptos Narrow" panose="020B0004020202020204" pitchFamily="34" charset="0"/>
                        </a:rPr>
                        <a:t>36</a:t>
                      </a:r>
                    </a:p>
                  </a:txBody>
                  <a:tcPr marL="7665" marR="7665" marT="7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FF0000"/>
                          </a:solidFill>
                          <a:effectLst/>
                          <a:latin typeface="Aptos Narrow" panose="020B0004020202020204" pitchFamily="34" charset="0"/>
                        </a:rPr>
                        <a:t>14%</a:t>
                      </a:r>
                    </a:p>
                  </a:txBody>
                  <a:tcPr marL="7665" marR="7665" marT="7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dirty="0">
                          <a:solidFill>
                            <a:srgbClr val="000000"/>
                          </a:solidFill>
                          <a:effectLst/>
                          <a:latin typeface="Aptos Narrow" panose="020B0004020202020204" pitchFamily="34" charset="0"/>
                        </a:rPr>
                        <a:t>262</a:t>
                      </a:r>
                    </a:p>
                  </a:txBody>
                  <a:tcPr marL="7665" marR="7665" marT="7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00B050"/>
                          </a:solidFill>
                          <a:effectLst/>
                          <a:latin typeface="Aptos Narrow" panose="020B0004020202020204" pitchFamily="34" charset="0"/>
                        </a:rPr>
                        <a:t>226</a:t>
                      </a:r>
                    </a:p>
                  </a:txBody>
                  <a:tcPr marL="7665" marR="7665" marT="7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FF0000"/>
                          </a:solidFill>
                          <a:effectLst/>
                          <a:latin typeface="Aptos Narrow" panose="020B0004020202020204" pitchFamily="34" charset="0"/>
                        </a:rPr>
                        <a:t>4</a:t>
                      </a:r>
                    </a:p>
                  </a:txBody>
                  <a:tcPr marL="7665" marR="7665" marT="7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FF0000"/>
                          </a:solidFill>
                          <a:effectLst/>
                          <a:latin typeface="Aptos Narrow" panose="020B0004020202020204" pitchFamily="34" charset="0"/>
                        </a:rPr>
                        <a:t>2%</a:t>
                      </a:r>
                    </a:p>
                  </a:txBody>
                  <a:tcPr marL="7665" marR="7665" marT="766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000000"/>
                          </a:solidFill>
                          <a:effectLst/>
                          <a:latin typeface="Aptos Narrow" panose="020B0004020202020204" pitchFamily="34" charset="0"/>
                        </a:rPr>
                        <a:t>1</a:t>
                      </a:r>
                    </a:p>
                  </a:txBody>
                  <a:tcPr marL="7665" marR="7665" marT="766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000000"/>
                          </a:solidFill>
                          <a:effectLst/>
                          <a:latin typeface="Aptos Narrow" panose="020B0004020202020204" pitchFamily="34" charset="0"/>
                        </a:rPr>
                        <a:t>3</a:t>
                      </a:r>
                    </a:p>
                  </a:txBody>
                  <a:tcPr marL="7665" marR="7665" marT="766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000000"/>
                          </a:solidFill>
                          <a:effectLst/>
                          <a:latin typeface="Aptos Narrow" panose="020B0004020202020204" pitchFamily="34" charset="0"/>
                        </a:rPr>
                        <a:t>3</a:t>
                      </a:r>
                    </a:p>
                  </a:txBody>
                  <a:tcPr marL="7665" marR="7665" marT="766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000000"/>
                          </a:solidFill>
                          <a:effectLst/>
                          <a:latin typeface="Aptos Narrow" panose="020B0004020202020204" pitchFamily="34" charset="0"/>
                        </a:rPr>
                        <a:t>3</a:t>
                      </a:r>
                    </a:p>
                  </a:txBody>
                  <a:tcPr marL="7665" marR="7665" marT="766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7895276"/>
                  </a:ext>
                </a:extLst>
              </a:tr>
              <a:tr h="467249">
                <a:tc>
                  <a:txBody>
                    <a:bodyPr/>
                    <a:lstStyle/>
                    <a:p>
                      <a:pPr algn="ctr" fontAlgn="ctr"/>
                      <a:r>
                        <a:rPr lang="de-DE" sz="2400" b="1" i="0" u="none" strike="noStrike">
                          <a:solidFill>
                            <a:srgbClr val="000000"/>
                          </a:solidFill>
                          <a:effectLst/>
                          <a:latin typeface="Aptos Narrow" panose="020B0004020202020204" pitchFamily="34" charset="0"/>
                        </a:rPr>
                        <a:t>SLF</a:t>
                      </a:r>
                    </a:p>
                  </a:txBody>
                  <a:tcPr marL="7665" marR="7665" marT="7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FF0000"/>
                          </a:solidFill>
                          <a:effectLst/>
                          <a:latin typeface="Aptos Narrow" panose="020B0004020202020204" pitchFamily="34" charset="0"/>
                        </a:rPr>
                        <a:t>38</a:t>
                      </a:r>
                    </a:p>
                  </a:txBody>
                  <a:tcPr marL="7665" marR="7665" marT="7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FF0000"/>
                          </a:solidFill>
                          <a:effectLst/>
                          <a:latin typeface="Aptos Narrow" panose="020B0004020202020204" pitchFamily="34" charset="0"/>
                        </a:rPr>
                        <a:t>15%</a:t>
                      </a:r>
                    </a:p>
                  </a:txBody>
                  <a:tcPr marL="7665" marR="7665" marT="7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000000"/>
                          </a:solidFill>
                          <a:effectLst/>
                          <a:latin typeface="Aptos Narrow" panose="020B0004020202020204" pitchFamily="34" charset="0"/>
                        </a:rPr>
                        <a:t>262</a:t>
                      </a:r>
                    </a:p>
                  </a:txBody>
                  <a:tcPr marL="7665" marR="7665" marT="7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dirty="0">
                          <a:solidFill>
                            <a:srgbClr val="00B050"/>
                          </a:solidFill>
                          <a:effectLst/>
                          <a:latin typeface="Aptos Narrow" panose="020B0004020202020204" pitchFamily="34" charset="0"/>
                        </a:rPr>
                        <a:t>224</a:t>
                      </a:r>
                    </a:p>
                  </a:txBody>
                  <a:tcPr marL="7665" marR="7665" marT="7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dirty="0">
                          <a:solidFill>
                            <a:srgbClr val="FF0000"/>
                          </a:solidFill>
                          <a:effectLst/>
                          <a:latin typeface="Aptos Narrow" panose="020B0004020202020204" pitchFamily="34" charset="0"/>
                        </a:rPr>
                        <a:t>4</a:t>
                      </a:r>
                    </a:p>
                  </a:txBody>
                  <a:tcPr marL="7665" marR="7665" marT="7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FF0000"/>
                          </a:solidFill>
                          <a:effectLst/>
                          <a:latin typeface="Aptos Narrow" panose="020B0004020202020204" pitchFamily="34" charset="0"/>
                        </a:rPr>
                        <a:t>2%</a:t>
                      </a:r>
                    </a:p>
                  </a:txBody>
                  <a:tcPr marL="7665" marR="7665" marT="766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000000"/>
                          </a:solidFill>
                          <a:effectLst/>
                          <a:latin typeface="Aptos Narrow" panose="020B0004020202020204" pitchFamily="34" charset="0"/>
                        </a:rPr>
                        <a:t>2</a:t>
                      </a:r>
                    </a:p>
                  </a:txBody>
                  <a:tcPr marL="7665" marR="7665" marT="766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000000"/>
                          </a:solidFill>
                          <a:effectLst/>
                          <a:latin typeface="Aptos Narrow" panose="020B0004020202020204" pitchFamily="34" charset="0"/>
                        </a:rPr>
                        <a:t>7</a:t>
                      </a:r>
                    </a:p>
                  </a:txBody>
                  <a:tcPr marL="7665" marR="7665" marT="766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000000"/>
                          </a:solidFill>
                          <a:effectLst/>
                          <a:latin typeface="Aptos Narrow" panose="020B0004020202020204" pitchFamily="34" charset="0"/>
                        </a:rPr>
                        <a:t>3</a:t>
                      </a:r>
                    </a:p>
                  </a:txBody>
                  <a:tcPr marL="7665" marR="7665" marT="766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000000"/>
                          </a:solidFill>
                          <a:effectLst/>
                          <a:latin typeface="Aptos Narrow" panose="020B0004020202020204" pitchFamily="34" charset="0"/>
                        </a:rPr>
                        <a:t>2</a:t>
                      </a:r>
                    </a:p>
                  </a:txBody>
                  <a:tcPr marL="7665" marR="7665" marT="766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2892920"/>
                  </a:ext>
                </a:extLst>
              </a:tr>
              <a:tr h="467249">
                <a:tc>
                  <a:txBody>
                    <a:bodyPr/>
                    <a:lstStyle/>
                    <a:p>
                      <a:pPr algn="ctr" fontAlgn="ctr"/>
                      <a:r>
                        <a:rPr lang="de-DE" sz="2400" b="1" i="0" u="none" strike="noStrike">
                          <a:solidFill>
                            <a:srgbClr val="000000"/>
                          </a:solidFill>
                          <a:effectLst/>
                          <a:latin typeface="Aptos Narrow" panose="020B0004020202020204" pitchFamily="34" charset="0"/>
                        </a:rPr>
                        <a:t>SMJA</a:t>
                      </a:r>
                    </a:p>
                  </a:txBody>
                  <a:tcPr marL="7665" marR="7665" marT="7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FF0000"/>
                          </a:solidFill>
                          <a:effectLst/>
                          <a:latin typeface="Aptos Narrow" panose="020B0004020202020204" pitchFamily="34" charset="0"/>
                        </a:rPr>
                        <a:t>28</a:t>
                      </a:r>
                    </a:p>
                  </a:txBody>
                  <a:tcPr marL="7665" marR="7665" marT="7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FF0000"/>
                          </a:solidFill>
                          <a:effectLst/>
                          <a:latin typeface="Aptos Narrow" panose="020B0004020202020204" pitchFamily="34" charset="0"/>
                        </a:rPr>
                        <a:t>20%</a:t>
                      </a:r>
                    </a:p>
                  </a:txBody>
                  <a:tcPr marL="7665" marR="7665" marT="7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000000"/>
                          </a:solidFill>
                          <a:effectLst/>
                          <a:latin typeface="Aptos Narrow" panose="020B0004020202020204" pitchFamily="34" charset="0"/>
                        </a:rPr>
                        <a:t>140</a:t>
                      </a:r>
                    </a:p>
                  </a:txBody>
                  <a:tcPr marL="7665" marR="7665" marT="7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00B050"/>
                          </a:solidFill>
                          <a:effectLst/>
                          <a:latin typeface="Aptos Narrow" panose="020B0004020202020204" pitchFamily="34" charset="0"/>
                        </a:rPr>
                        <a:t>112</a:t>
                      </a:r>
                    </a:p>
                  </a:txBody>
                  <a:tcPr marL="7665" marR="7665" marT="7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FF0000"/>
                          </a:solidFill>
                          <a:effectLst/>
                          <a:latin typeface="Aptos Narrow" panose="020B0004020202020204" pitchFamily="34" charset="0"/>
                        </a:rPr>
                        <a:t>9</a:t>
                      </a:r>
                    </a:p>
                  </a:txBody>
                  <a:tcPr marL="7665" marR="7665" marT="7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dirty="0">
                          <a:solidFill>
                            <a:srgbClr val="FF0000"/>
                          </a:solidFill>
                          <a:effectLst/>
                          <a:latin typeface="Aptos Narrow" panose="020B0004020202020204" pitchFamily="34" charset="0"/>
                        </a:rPr>
                        <a:t>6%</a:t>
                      </a:r>
                    </a:p>
                  </a:txBody>
                  <a:tcPr marL="7665" marR="7665" marT="766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000000"/>
                          </a:solidFill>
                          <a:effectLst/>
                          <a:latin typeface="Aptos Narrow" panose="020B0004020202020204" pitchFamily="34" charset="0"/>
                        </a:rPr>
                        <a:t>1</a:t>
                      </a:r>
                    </a:p>
                  </a:txBody>
                  <a:tcPr marL="7665" marR="7665" marT="766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000000"/>
                          </a:solidFill>
                          <a:effectLst/>
                          <a:latin typeface="Aptos Narrow" panose="020B0004020202020204" pitchFamily="34" charset="0"/>
                        </a:rPr>
                        <a:t>1</a:t>
                      </a:r>
                    </a:p>
                  </a:txBody>
                  <a:tcPr marL="7665" marR="7665" marT="766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000000"/>
                          </a:solidFill>
                          <a:effectLst/>
                          <a:latin typeface="Aptos Narrow" panose="020B0004020202020204" pitchFamily="34" charset="0"/>
                        </a:rPr>
                        <a:t>3</a:t>
                      </a:r>
                    </a:p>
                  </a:txBody>
                  <a:tcPr marL="7665" marR="7665" marT="766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dirty="0">
                          <a:solidFill>
                            <a:srgbClr val="000000"/>
                          </a:solidFill>
                          <a:effectLst/>
                          <a:latin typeface="Aptos Narrow" panose="020B0004020202020204" pitchFamily="34" charset="0"/>
                        </a:rPr>
                        <a:t>2</a:t>
                      </a:r>
                    </a:p>
                  </a:txBody>
                  <a:tcPr marL="7665" marR="7665" marT="766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9141281"/>
                  </a:ext>
                </a:extLst>
              </a:tr>
              <a:tr h="467249">
                <a:tc>
                  <a:txBody>
                    <a:bodyPr/>
                    <a:lstStyle/>
                    <a:p>
                      <a:pPr algn="ctr" fontAlgn="ctr"/>
                      <a:r>
                        <a:rPr lang="de-DE" sz="2400" b="1" i="0" u="none" strike="noStrike">
                          <a:solidFill>
                            <a:srgbClr val="000000"/>
                          </a:solidFill>
                          <a:effectLst/>
                          <a:latin typeface="Aptos Narrow" panose="020B0004020202020204" pitchFamily="34" charset="0"/>
                        </a:rPr>
                        <a:t>VLMO</a:t>
                      </a:r>
                    </a:p>
                  </a:txBody>
                  <a:tcPr marL="7665" marR="7665" marT="7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FF0000"/>
                          </a:solidFill>
                          <a:effectLst/>
                          <a:latin typeface="Aptos Narrow" panose="020B0004020202020204" pitchFamily="34" charset="0"/>
                        </a:rPr>
                        <a:t>52</a:t>
                      </a:r>
                    </a:p>
                  </a:txBody>
                  <a:tcPr marL="7665" marR="7665" marT="7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FF0000"/>
                          </a:solidFill>
                          <a:effectLst/>
                          <a:latin typeface="Aptos Narrow" panose="020B0004020202020204" pitchFamily="34" charset="0"/>
                        </a:rPr>
                        <a:t>20%</a:t>
                      </a:r>
                    </a:p>
                  </a:txBody>
                  <a:tcPr marL="7665" marR="7665" marT="7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000000"/>
                          </a:solidFill>
                          <a:effectLst/>
                          <a:latin typeface="Aptos Narrow" panose="020B0004020202020204" pitchFamily="34" charset="0"/>
                        </a:rPr>
                        <a:t>264</a:t>
                      </a:r>
                    </a:p>
                  </a:txBody>
                  <a:tcPr marL="7665" marR="7665" marT="7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00B050"/>
                          </a:solidFill>
                          <a:effectLst/>
                          <a:latin typeface="Aptos Narrow" panose="020B0004020202020204" pitchFamily="34" charset="0"/>
                        </a:rPr>
                        <a:t>212</a:t>
                      </a:r>
                    </a:p>
                  </a:txBody>
                  <a:tcPr marL="7665" marR="7665" marT="7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FF0000"/>
                          </a:solidFill>
                          <a:effectLst/>
                          <a:latin typeface="Aptos Narrow" panose="020B0004020202020204" pitchFamily="34" charset="0"/>
                        </a:rPr>
                        <a:t>6</a:t>
                      </a:r>
                    </a:p>
                  </a:txBody>
                  <a:tcPr marL="7665" marR="7665" marT="7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FF0000"/>
                          </a:solidFill>
                          <a:effectLst/>
                          <a:latin typeface="Aptos Narrow" panose="020B0004020202020204" pitchFamily="34" charset="0"/>
                        </a:rPr>
                        <a:t>2%</a:t>
                      </a:r>
                    </a:p>
                  </a:txBody>
                  <a:tcPr marL="7665" marR="7665" marT="766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dirty="0">
                          <a:solidFill>
                            <a:srgbClr val="000000"/>
                          </a:solidFill>
                          <a:effectLst/>
                          <a:latin typeface="Aptos Narrow" panose="020B0004020202020204" pitchFamily="34" charset="0"/>
                        </a:rPr>
                        <a:t>1</a:t>
                      </a:r>
                    </a:p>
                  </a:txBody>
                  <a:tcPr marL="7665" marR="7665" marT="766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000000"/>
                          </a:solidFill>
                          <a:effectLst/>
                          <a:latin typeface="Aptos Narrow" panose="020B0004020202020204" pitchFamily="34" charset="0"/>
                        </a:rPr>
                        <a:t>5</a:t>
                      </a:r>
                    </a:p>
                  </a:txBody>
                  <a:tcPr marL="7665" marR="7665" marT="766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000000"/>
                          </a:solidFill>
                          <a:effectLst/>
                          <a:latin typeface="Aptos Narrow" panose="020B0004020202020204" pitchFamily="34" charset="0"/>
                        </a:rPr>
                        <a:t>5</a:t>
                      </a:r>
                    </a:p>
                  </a:txBody>
                  <a:tcPr marL="7665" marR="7665" marT="766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000000"/>
                          </a:solidFill>
                          <a:effectLst/>
                          <a:latin typeface="Aptos Narrow" panose="020B0004020202020204" pitchFamily="34" charset="0"/>
                        </a:rPr>
                        <a:t>7</a:t>
                      </a:r>
                    </a:p>
                  </a:txBody>
                  <a:tcPr marL="7665" marR="7665" marT="766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0086132"/>
                  </a:ext>
                </a:extLst>
              </a:tr>
              <a:tr h="467249">
                <a:tc>
                  <a:txBody>
                    <a:bodyPr/>
                    <a:lstStyle/>
                    <a:p>
                      <a:pPr algn="ctr" fontAlgn="ctr"/>
                      <a:r>
                        <a:rPr lang="de-DE" sz="2400" b="1" i="0" u="none" strike="noStrike">
                          <a:solidFill>
                            <a:srgbClr val="000000"/>
                          </a:solidFill>
                          <a:effectLst/>
                          <a:latin typeface="Aptos Narrow" panose="020B0004020202020204" pitchFamily="34" charset="0"/>
                        </a:rPr>
                        <a:t>VLMW</a:t>
                      </a:r>
                    </a:p>
                  </a:txBody>
                  <a:tcPr marL="7665" marR="7665" marT="7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FF0000"/>
                          </a:solidFill>
                          <a:effectLst/>
                          <a:latin typeface="Aptos Narrow" panose="020B0004020202020204" pitchFamily="34" charset="0"/>
                        </a:rPr>
                        <a:t>40</a:t>
                      </a:r>
                    </a:p>
                  </a:txBody>
                  <a:tcPr marL="7665" marR="7665" marT="7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FF0000"/>
                          </a:solidFill>
                          <a:effectLst/>
                          <a:latin typeface="Aptos Narrow" panose="020B0004020202020204" pitchFamily="34" charset="0"/>
                        </a:rPr>
                        <a:t>15%</a:t>
                      </a:r>
                    </a:p>
                  </a:txBody>
                  <a:tcPr marL="7665" marR="7665" marT="7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000000"/>
                          </a:solidFill>
                          <a:effectLst/>
                          <a:latin typeface="Aptos Narrow" panose="020B0004020202020204" pitchFamily="34" charset="0"/>
                        </a:rPr>
                        <a:t>264</a:t>
                      </a:r>
                    </a:p>
                  </a:txBody>
                  <a:tcPr marL="7665" marR="7665" marT="7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00B050"/>
                          </a:solidFill>
                          <a:effectLst/>
                          <a:latin typeface="Aptos Narrow" panose="020B0004020202020204" pitchFamily="34" charset="0"/>
                        </a:rPr>
                        <a:t>224</a:t>
                      </a:r>
                    </a:p>
                  </a:txBody>
                  <a:tcPr marL="7665" marR="7665" marT="7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FF0000"/>
                          </a:solidFill>
                          <a:effectLst/>
                          <a:latin typeface="Aptos Narrow" panose="020B0004020202020204" pitchFamily="34" charset="0"/>
                        </a:rPr>
                        <a:t>4</a:t>
                      </a:r>
                    </a:p>
                  </a:txBody>
                  <a:tcPr marL="7665" marR="7665" marT="7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FF0000"/>
                          </a:solidFill>
                          <a:effectLst/>
                          <a:latin typeface="Aptos Narrow" panose="020B0004020202020204" pitchFamily="34" charset="0"/>
                        </a:rPr>
                        <a:t>2%</a:t>
                      </a:r>
                    </a:p>
                  </a:txBody>
                  <a:tcPr marL="7665" marR="7665" marT="766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dirty="0">
                          <a:solidFill>
                            <a:srgbClr val="000000"/>
                          </a:solidFill>
                          <a:effectLst/>
                          <a:latin typeface="Aptos Narrow" panose="020B0004020202020204" pitchFamily="34" charset="0"/>
                        </a:rPr>
                        <a:t>1</a:t>
                      </a:r>
                    </a:p>
                  </a:txBody>
                  <a:tcPr marL="7665" marR="7665" marT="766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000000"/>
                          </a:solidFill>
                          <a:effectLst/>
                          <a:latin typeface="Aptos Narrow" panose="020B0004020202020204" pitchFamily="34" charset="0"/>
                        </a:rPr>
                        <a:t>11</a:t>
                      </a:r>
                    </a:p>
                  </a:txBody>
                  <a:tcPr marL="7665" marR="7665" marT="766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000000"/>
                          </a:solidFill>
                          <a:effectLst/>
                          <a:latin typeface="Aptos Narrow" panose="020B0004020202020204" pitchFamily="34" charset="0"/>
                        </a:rPr>
                        <a:t>6</a:t>
                      </a:r>
                    </a:p>
                  </a:txBody>
                  <a:tcPr marL="7665" marR="7665" marT="766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000000"/>
                          </a:solidFill>
                          <a:effectLst/>
                          <a:latin typeface="Aptos Narrow" panose="020B0004020202020204" pitchFamily="34" charset="0"/>
                        </a:rPr>
                        <a:t>5</a:t>
                      </a:r>
                    </a:p>
                  </a:txBody>
                  <a:tcPr marL="7665" marR="7665" marT="766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682408"/>
                  </a:ext>
                </a:extLst>
              </a:tr>
              <a:tr h="467249">
                <a:tc>
                  <a:txBody>
                    <a:bodyPr/>
                    <a:lstStyle/>
                    <a:p>
                      <a:pPr algn="ctr" fontAlgn="ctr"/>
                      <a:r>
                        <a:rPr lang="de-DE" sz="2400" b="1" i="0" u="none" strike="noStrike">
                          <a:solidFill>
                            <a:srgbClr val="000000"/>
                          </a:solidFill>
                          <a:effectLst/>
                          <a:latin typeface="Aptos Narrow" panose="020B0004020202020204" pitchFamily="34" charset="0"/>
                        </a:rPr>
                        <a:t>VLFO</a:t>
                      </a:r>
                    </a:p>
                  </a:txBody>
                  <a:tcPr marL="7665" marR="7665" marT="7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FF0000"/>
                          </a:solidFill>
                          <a:effectLst/>
                          <a:latin typeface="Aptos Narrow" panose="020B0004020202020204" pitchFamily="34" charset="0"/>
                        </a:rPr>
                        <a:t>28</a:t>
                      </a:r>
                    </a:p>
                  </a:txBody>
                  <a:tcPr marL="7665" marR="7665" marT="7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FF0000"/>
                          </a:solidFill>
                          <a:effectLst/>
                          <a:latin typeface="Aptos Narrow" panose="020B0004020202020204" pitchFamily="34" charset="0"/>
                        </a:rPr>
                        <a:t>13%</a:t>
                      </a:r>
                    </a:p>
                  </a:txBody>
                  <a:tcPr marL="7665" marR="7665" marT="7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000000"/>
                          </a:solidFill>
                          <a:effectLst/>
                          <a:latin typeface="Aptos Narrow" panose="020B0004020202020204" pitchFamily="34" charset="0"/>
                        </a:rPr>
                        <a:t>220</a:t>
                      </a:r>
                    </a:p>
                  </a:txBody>
                  <a:tcPr marL="7665" marR="7665" marT="7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00B050"/>
                          </a:solidFill>
                          <a:effectLst/>
                          <a:latin typeface="Aptos Narrow" panose="020B0004020202020204" pitchFamily="34" charset="0"/>
                        </a:rPr>
                        <a:t>192</a:t>
                      </a:r>
                    </a:p>
                  </a:txBody>
                  <a:tcPr marL="7665" marR="7665" marT="7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FF0000"/>
                          </a:solidFill>
                          <a:effectLst/>
                          <a:latin typeface="Aptos Narrow" panose="020B0004020202020204" pitchFamily="34" charset="0"/>
                        </a:rPr>
                        <a:t>5</a:t>
                      </a:r>
                    </a:p>
                  </a:txBody>
                  <a:tcPr marL="7665" marR="7665" marT="7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FF0000"/>
                          </a:solidFill>
                          <a:effectLst/>
                          <a:latin typeface="Aptos Narrow" panose="020B0004020202020204" pitchFamily="34" charset="0"/>
                        </a:rPr>
                        <a:t>2%</a:t>
                      </a:r>
                    </a:p>
                  </a:txBody>
                  <a:tcPr marL="7665" marR="7665" marT="766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000000"/>
                          </a:solidFill>
                          <a:effectLst/>
                          <a:latin typeface="Aptos Narrow" panose="020B0004020202020204" pitchFamily="34" charset="0"/>
                        </a:rPr>
                        <a:t>0</a:t>
                      </a:r>
                    </a:p>
                  </a:txBody>
                  <a:tcPr marL="7665" marR="7665" marT="766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dirty="0">
                          <a:solidFill>
                            <a:srgbClr val="000000"/>
                          </a:solidFill>
                          <a:effectLst/>
                          <a:latin typeface="Aptos Narrow" panose="020B0004020202020204" pitchFamily="34" charset="0"/>
                        </a:rPr>
                        <a:t>3</a:t>
                      </a:r>
                    </a:p>
                  </a:txBody>
                  <a:tcPr marL="7665" marR="7665" marT="766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000000"/>
                          </a:solidFill>
                          <a:effectLst/>
                          <a:latin typeface="Aptos Narrow" panose="020B0004020202020204" pitchFamily="34" charset="0"/>
                        </a:rPr>
                        <a:t>2</a:t>
                      </a:r>
                    </a:p>
                  </a:txBody>
                  <a:tcPr marL="7665" marR="7665" marT="766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000000"/>
                          </a:solidFill>
                          <a:effectLst/>
                          <a:latin typeface="Aptos Narrow" panose="020B0004020202020204" pitchFamily="34" charset="0"/>
                        </a:rPr>
                        <a:t>2</a:t>
                      </a:r>
                    </a:p>
                  </a:txBody>
                  <a:tcPr marL="7665" marR="7665" marT="766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3890190"/>
                  </a:ext>
                </a:extLst>
              </a:tr>
              <a:tr h="467249">
                <a:tc>
                  <a:txBody>
                    <a:bodyPr/>
                    <a:lstStyle/>
                    <a:p>
                      <a:pPr algn="ctr" fontAlgn="ctr"/>
                      <a:r>
                        <a:rPr lang="de-DE" sz="2400" b="1" i="0" u="none" strike="noStrike">
                          <a:solidFill>
                            <a:srgbClr val="000000"/>
                          </a:solidFill>
                          <a:effectLst/>
                          <a:latin typeface="Aptos Narrow" panose="020B0004020202020204" pitchFamily="34" charset="0"/>
                        </a:rPr>
                        <a:t>VLFW</a:t>
                      </a:r>
                    </a:p>
                  </a:txBody>
                  <a:tcPr marL="7665" marR="7665" marT="7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FF0000"/>
                          </a:solidFill>
                          <a:effectLst/>
                          <a:latin typeface="Aptos Narrow" panose="020B0004020202020204" pitchFamily="34" charset="0"/>
                        </a:rPr>
                        <a:t>46</a:t>
                      </a:r>
                    </a:p>
                  </a:txBody>
                  <a:tcPr marL="7665" marR="7665" marT="7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FF0000"/>
                          </a:solidFill>
                          <a:effectLst/>
                          <a:latin typeface="Aptos Narrow" panose="020B0004020202020204" pitchFamily="34" charset="0"/>
                        </a:rPr>
                        <a:t>26%</a:t>
                      </a:r>
                    </a:p>
                  </a:txBody>
                  <a:tcPr marL="7665" marR="7665" marT="7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000000"/>
                          </a:solidFill>
                          <a:effectLst/>
                          <a:latin typeface="Aptos Narrow" panose="020B0004020202020204" pitchFamily="34" charset="0"/>
                        </a:rPr>
                        <a:t>178</a:t>
                      </a:r>
                    </a:p>
                  </a:txBody>
                  <a:tcPr marL="7665" marR="7665" marT="7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00B050"/>
                          </a:solidFill>
                          <a:effectLst/>
                          <a:latin typeface="Aptos Narrow" panose="020B0004020202020204" pitchFamily="34" charset="0"/>
                        </a:rPr>
                        <a:t>132</a:t>
                      </a:r>
                    </a:p>
                  </a:txBody>
                  <a:tcPr marL="7665" marR="7665" marT="7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FF0000"/>
                          </a:solidFill>
                          <a:effectLst/>
                          <a:latin typeface="Aptos Narrow" panose="020B0004020202020204" pitchFamily="34" charset="0"/>
                        </a:rPr>
                        <a:t>3</a:t>
                      </a:r>
                    </a:p>
                  </a:txBody>
                  <a:tcPr marL="7665" marR="7665" marT="7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FF0000"/>
                          </a:solidFill>
                          <a:effectLst/>
                          <a:latin typeface="Aptos Narrow" panose="020B0004020202020204" pitchFamily="34" charset="0"/>
                        </a:rPr>
                        <a:t>2%</a:t>
                      </a:r>
                    </a:p>
                  </a:txBody>
                  <a:tcPr marL="7665" marR="7665" marT="766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000000"/>
                          </a:solidFill>
                          <a:effectLst/>
                          <a:latin typeface="Aptos Narrow" panose="020B0004020202020204" pitchFamily="34" charset="0"/>
                        </a:rPr>
                        <a:t>1</a:t>
                      </a:r>
                    </a:p>
                  </a:txBody>
                  <a:tcPr marL="7665" marR="7665" marT="766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dirty="0">
                          <a:solidFill>
                            <a:srgbClr val="000000"/>
                          </a:solidFill>
                          <a:effectLst/>
                          <a:latin typeface="Aptos Narrow" panose="020B0004020202020204" pitchFamily="34" charset="0"/>
                        </a:rPr>
                        <a:t>5</a:t>
                      </a:r>
                    </a:p>
                  </a:txBody>
                  <a:tcPr marL="7665" marR="7665" marT="766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dirty="0">
                          <a:solidFill>
                            <a:srgbClr val="000000"/>
                          </a:solidFill>
                          <a:effectLst/>
                          <a:latin typeface="Aptos Narrow" panose="020B0004020202020204" pitchFamily="34" charset="0"/>
                        </a:rPr>
                        <a:t>10</a:t>
                      </a:r>
                    </a:p>
                  </a:txBody>
                  <a:tcPr marL="7665" marR="7665" marT="766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de-DE" sz="2400" b="0" i="0" u="none" strike="noStrike">
                          <a:solidFill>
                            <a:srgbClr val="000000"/>
                          </a:solidFill>
                          <a:effectLst/>
                          <a:latin typeface="Aptos Narrow" panose="020B0004020202020204" pitchFamily="34" charset="0"/>
                        </a:rPr>
                        <a:t>8</a:t>
                      </a:r>
                    </a:p>
                  </a:txBody>
                  <a:tcPr marL="7665" marR="7665" marT="766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4553757"/>
                  </a:ext>
                </a:extLst>
              </a:tr>
              <a:tr h="467249">
                <a:tc>
                  <a:txBody>
                    <a:bodyPr/>
                    <a:lstStyle/>
                    <a:p>
                      <a:pPr algn="ctr" fontAlgn="ctr"/>
                      <a:r>
                        <a:rPr lang="de-DE" sz="2400" b="1" i="0" u="none" strike="noStrike" dirty="0">
                          <a:solidFill>
                            <a:srgbClr val="000000"/>
                          </a:solidFill>
                          <a:effectLst/>
                          <a:latin typeface="Aptos Narrow" panose="020B0004020202020204" pitchFamily="34" charset="0"/>
                        </a:rPr>
                        <a:t>Gesamt</a:t>
                      </a:r>
                    </a:p>
                  </a:txBody>
                  <a:tcPr marL="7665" marR="7665" marT="7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1" i="0" u="none" strike="noStrike">
                          <a:solidFill>
                            <a:srgbClr val="FF0000"/>
                          </a:solidFill>
                          <a:effectLst/>
                          <a:latin typeface="Aptos Narrow" panose="020B0004020202020204" pitchFamily="34" charset="0"/>
                        </a:rPr>
                        <a:t>268</a:t>
                      </a:r>
                    </a:p>
                  </a:txBody>
                  <a:tcPr marL="7665" marR="7665" marT="7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1" i="0" u="none" strike="noStrike">
                          <a:solidFill>
                            <a:srgbClr val="FF0000"/>
                          </a:solidFill>
                          <a:effectLst/>
                          <a:latin typeface="Aptos Narrow" panose="020B0004020202020204" pitchFamily="34" charset="0"/>
                        </a:rPr>
                        <a:t>17%</a:t>
                      </a:r>
                    </a:p>
                  </a:txBody>
                  <a:tcPr marL="7665" marR="7665" marT="7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1" i="0" u="none" strike="noStrike">
                          <a:solidFill>
                            <a:srgbClr val="000000"/>
                          </a:solidFill>
                          <a:effectLst/>
                          <a:latin typeface="Aptos Narrow" panose="020B0004020202020204" pitchFamily="34" charset="0"/>
                        </a:rPr>
                        <a:t>1590</a:t>
                      </a:r>
                    </a:p>
                  </a:txBody>
                  <a:tcPr marL="7665" marR="7665" marT="7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1" i="0" u="none" strike="noStrike">
                          <a:solidFill>
                            <a:srgbClr val="00B050"/>
                          </a:solidFill>
                          <a:effectLst/>
                          <a:latin typeface="Aptos Narrow" panose="020B0004020202020204" pitchFamily="34" charset="0"/>
                        </a:rPr>
                        <a:t>1322</a:t>
                      </a:r>
                    </a:p>
                  </a:txBody>
                  <a:tcPr marL="7665" marR="7665" marT="7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1" i="0" u="none" strike="noStrike">
                          <a:solidFill>
                            <a:srgbClr val="FF0000"/>
                          </a:solidFill>
                          <a:effectLst/>
                          <a:latin typeface="Aptos Narrow" panose="020B0004020202020204" pitchFamily="34" charset="0"/>
                        </a:rPr>
                        <a:t>35</a:t>
                      </a:r>
                    </a:p>
                  </a:txBody>
                  <a:tcPr marL="7665" marR="7665" marT="7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1" i="0" u="none" strike="noStrike">
                          <a:solidFill>
                            <a:srgbClr val="FF0000"/>
                          </a:solidFill>
                          <a:effectLst/>
                          <a:latin typeface="Aptos Narrow" panose="020B0004020202020204" pitchFamily="34" charset="0"/>
                        </a:rPr>
                        <a:t>2%</a:t>
                      </a:r>
                    </a:p>
                  </a:txBody>
                  <a:tcPr marL="7665" marR="7665" marT="766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1" i="0" u="none" strike="noStrike">
                          <a:solidFill>
                            <a:srgbClr val="000000"/>
                          </a:solidFill>
                          <a:effectLst/>
                          <a:latin typeface="Aptos Narrow" panose="020B0004020202020204" pitchFamily="34" charset="0"/>
                        </a:rPr>
                        <a:t>7</a:t>
                      </a:r>
                    </a:p>
                  </a:txBody>
                  <a:tcPr marL="7665" marR="7665" marT="766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1" i="0" u="none" strike="noStrike">
                          <a:solidFill>
                            <a:srgbClr val="000000"/>
                          </a:solidFill>
                          <a:effectLst/>
                          <a:latin typeface="Aptos Narrow" panose="020B0004020202020204" pitchFamily="34" charset="0"/>
                        </a:rPr>
                        <a:t>35</a:t>
                      </a:r>
                    </a:p>
                  </a:txBody>
                  <a:tcPr marL="7665" marR="7665" marT="766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1" i="0" u="none" strike="noStrike" dirty="0">
                          <a:solidFill>
                            <a:srgbClr val="000000"/>
                          </a:solidFill>
                          <a:effectLst/>
                          <a:latin typeface="Aptos Narrow" panose="020B0004020202020204" pitchFamily="34" charset="0"/>
                        </a:rPr>
                        <a:t>32</a:t>
                      </a:r>
                    </a:p>
                  </a:txBody>
                  <a:tcPr marL="7665" marR="7665" marT="766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1" i="0" u="none" strike="noStrike">
                          <a:solidFill>
                            <a:srgbClr val="000000"/>
                          </a:solidFill>
                          <a:effectLst/>
                          <a:latin typeface="Aptos Narrow" panose="020B0004020202020204" pitchFamily="34" charset="0"/>
                        </a:rPr>
                        <a:t>29</a:t>
                      </a:r>
                    </a:p>
                  </a:txBody>
                  <a:tcPr marL="7665" marR="7665" marT="766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7034537"/>
                  </a:ext>
                </a:extLst>
              </a:tr>
              <a:tr h="399358">
                <a:tc>
                  <a:txBody>
                    <a:bodyPr/>
                    <a:lstStyle/>
                    <a:p>
                      <a:pPr algn="ctr" fontAlgn="ctr"/>
                      <a:endParaRPr lang="de-DE" sz="2400" b="0" i="0" u="none" strike="noStrike">
                        <a:solidFill>
                          <a:srgbClr val="000000"/>
                        </a:solidFill>
                        <a:effectLst/>
                        <a:latin typeface="Arial" panose="020B0604020202020204" pitchFamily="34" charset="0"/>
                      </a:endParaRPr>
                    </a:p>
                  </a:txBody>
                  <a:tcPr marL="7665" marR="7665" marT="7665"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de-DE" sz="2400" b="0" i="0" u="none" strike="noStrike">
                        <a:solidFill>
                          <a:srgbClr val="000000"/>
                        </a:solidFill>
                        <a:effectLst/>
                        <a:latin typeface="Arial" panose="020B0604020202020204" pitchFamily="34" charset="0"/>
                      </a:endParaRPr>
                    </a:p>
                  </a:txBody>
                  <a:tcPr marL="7665" marR="7665" marT="7665"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de-DE" sz="2400" b="0" i="0" u="none" strike="noStrike" dirty="0">
                        <a:solidFill>
                          <a:srgbClr val="000000"/>
                        </a:solidFill>
                        <a:effectLst/>
                        <a:latin typeface="Arial" panose="020B0604020202020204" pitchFamily="34" charset="0"/>
                      </a:endParaRPr>
                    </a:p>
                  </a:txBody>
                  <a:tcPr marL="7665" marR="7665" marT="766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r>
                        <a:rPr lang="de-DE" sz="2400" b="1" i="0" u="none" strike="noStrike">
                          <a:solidFill>
                            <a:srgbClr val="000000"/>
                          </a:solidFill>
                          <a:effectLst/>
                          <a:latin typeface="Aptos Narrow" panose="020B0004020202020204" pitchFamily="34" charset="0"/>
                        </a:rPr>
                        <a:t>94%</a:t>
                      </a:r>
                    </a:p>
                  </a:txBody>
                  <a:tcPr marL="7665" marR="7665" marT="7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2400" b="1" i="0" u="none" strike="noStrike">
                          <a:solidFill>
                            <a:srgbClr val="00B050"/>
                          </a:solidFill>
                          <a:effectLst/>
                          <a:latin typeface="Aptos Narrow" panose="020B0004020202020204" pitchFamily="34" charset="0"/>
                        </a:rPr>
                        <a:t>83%</a:t>
                      </a:r>
                    </a:p>
                  </a:txBody>
                  <a:tcPr marL="7665" marR="7665" marT="7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de-DE" sz="2400" b="0" i="0" u="none" strike="noStrike">
                          <a:solidFill>
                            <a:srgbClr val="000000"/>
                          </a:solidFill>
                          <a:effectLst/>
                          <a:latin typeface="Aptos Narrow" panose="020B0004020202020204" pitchFamily="34" charset="0"/>
                        </a:rPr>
                        <a:t> </a:t>
                      </a:r>
                    </a:p>
                  </a:txBody>
                  <a:tcPr marL="7665" marR="7665" marT="766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endParaRPr lang="de-DE"/>
                    </a:p>
                  </a:txBody>
                  <a:tcPr/>
                </a:tc>
                <a:tc gridSpan="2">
                  <a:txBody>
                    <a:bodyPr/>
                    <a:lstStyle/>
                    <a:p>
                      <a:pPr algn="ctr" fontAlgn="ctr"/>
                      <a:r>
                        <a:rPr lang="de-DE" sz="2400" b="1" i="0" u="none" strike="noStrike">
                          <a:solidFill>
                            <a:srgbClr val="000000"/>
                          </a:solidFill>
                          <a:effectLst/>
                          <a:latin typeface="Arial" panose="020B0604020202020204" pitchFamily="34" charset="0"/>
                        </a:rPr>
                        <a:t>42</a:t>
                      </a:r>
                    </a:p>
                  </a:txBody>
                  <a:tcPr marL="7665" marR="7665" marT="766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e-DE"/>
                    </a:p>
                  </a:txBody>
                  <a:tcPr/>
                </a:tc>
                <a:tc gridSpan="2">
                  <a:txBody>
                    <a:bodyPr/>
                    <a:lstStyle/>
                    <a:p>
                      <a:pPr algn="ctr" fontAlgn="ctr"/>
                      <a:r>
                        <a:rPr lang="de-DE" sz="2400" b="1" i="0" u="none" strike="noStrike" dirty="0">
                          <a:solidFill>
                            <a:srgbClr val="000000"/>
                          </a:solidFill>
                          <a:effectLst/>
                          <a:latin typeface="Arial" panose="020B0604020202020204" pitchFamily="34" charset="0"/>
                        </a:rPr>
                        <a:t>61</a:t>
                      </a:r>
                    </a:p>
                  </a:txBody>
                  <a:tcPr marL="7665" marR="7665" marT="766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e-DE"/>
                    </a:p>
                  </a:txBody>
                  <a:tcPr/>
                </a:tc>
                <a:extLst>
                  <a:ext uri="{0D108BD9-81ED-4DB2-BD59-A6C34878D82A}">
                    <a16:rowId xmlns:a16="http://schemas.microsoft.com/office/drawing/2014/main" val="1607129297"/>
                  </a:ext>
                </a:extLst>
              </a:tr>
              <a:tr h="399358">
                <a:tc>
                  <a:txBody>
                    <a:bodyPr/>
                    <a:lstStyle/>
                    <a:p>
                      <a:pPr algn="ctr" fontAlgn="ctr"/>
                      <a:endParaRPr lang="de-DE" sz="2400" b="0" i="0" u="none" strike="noStrike">
                        <a:solidFill>
                          <a:srgbClr val="000000"/>
                        </a:solidFill>
                        <a:effectLst/>
                        <a:latin typeface="Arial" panose="020B0604020202020204" pitchFamily="34" charset="0"/>
                      </a:endParaRPr>
                    </a:p>
                  </a:txBody>
                  <a:tcPr marL="7665" marR="7665" marT="7665" marB="0" anchor="ctr">
                    <a:lnL>
                      <a:noFill/>
                    </a:lnL>
                    <a:lnR>
                      <a:noFill/>
                    </a:lnR>
                    <a:lnT>
                      <a:noFill/>
                    </a:lnT>
                    <a:lnB>
                      <a:noFill/>
                    </a:lnB>
                    <a:noFill/>
                  </a:tcPr>
                </a:tc>
                <a:tc>
                  <a:txBody>
                    <a:bodyPr/>
                    <a:lstStyle/>
                    <a:p>
                      <a:pPr algn="ctr" fontAlgn="ctr"/>
                      <a:endParaRPr lang="de-DE" sz="2400" b="0" i="0" u="none" strike="noStrike">
                        <a:solidFill>
                          <a:srgbClr val="000000"/>
                        </a:solidFill>
                        <a:effectLst/>
                        <a:latin typeface="Arial" panose="020B0604020202020204" pitchFamily="34" charset="0"/>
                      </a:endParaRPr>
                    </a:p>
                  </a:txBody>
                  <a:tcPr marL="7665" marR="7665" marT="7665" marB="0" anchor="ctr">
                    <a:lnL>
                      <a:noFill/>
                    </a:lnL>
                    <a:lnR>
                      <a:noFill/>
                    </a:lnR>
                    <a:lnT>
                      <a:noFill/>
                    </a:lnT>
                    <a:lnB>
                      <a:noFill/>
                    </a:lnB>
                    <a:noFill/>
                  </a:tcPr>
                </a:tc>
                <a:tc>
                  <a:txBody>
                    <a:bodyPr/>
                    <a:lstStyle/>
                    <a:p>
                      <a:pPr algn="ctr" fontAlgn="ctr"/>
                      <a:endParaRPr lang="de-DE" sz="2400" b="0" i="0" u="none" strike="noStrike">
                        <a:solidFill>
                          <a:srgbClr val="000000"/>
                        </a:solidFill>
                        <a:effectLst/>
                        <a:latin typeface="Arial" panose="020B0604020202020204" pitchFamily="34" charset="0"/>
                      </a:endParaRPr>
                    </a:p>
                  </a:txBody>
                  <a:tcPr marL="7665" marR="7665" marT="7665" marB="0" anchor="ctr">
                    <a:lnL>
                      <a:noFill/>
                    </a:lnL>
                    <a:lnR>
                      <a:noFill/>
                    </a:lnR>
                    <a:lnT>
                      <a:noFill/>
                    </a:lnT>
                    <a:lnB>
                      <a:noFill/>
                    </a:lnB>
                    <a:noFill/>
                  </a:tcPr>
                </a:tc>
                <a:tc>
                  <a:txBody>
                    <a:bodyPr/>
                    <a:lstStyle/>
                    <a:p>
                      <a:pPr algn="ctr" fontAlgn="ctr"/>
                      <a:endParaRPr lang="de-DE" sz="2400" b="0" i="0" u="none" strike="noStrike">
                        <a:solidFill>
                          <a:srgbClr val="000000"/>
                        </a:solidFill>
                        <a:effectLst/>
                        <a:latin typeface="Arial" panose="020B0604020202020204" pitchFamily="34" charset="0"/>
                      </a:endParaRPr>
                    </a:p>
                  </a:txBody>
                  <a:tcPr marL="7665" marR="7665" marT="7665"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de-DE" sz="2400" b="0" i="0" u="none" strike="noStrike">
                        <a:solidFill>
                          <a:srgbClr val="000000"/>
                        </a:solidFill>
                        <a:effectLst/>
                        <a:latin typeface="Arial" panose="020B0604020202020204" pitchFamily="34" charset="0"/>
                      </a:endParaRPr>
                    </a:p>
                  </a:txBody>
                  <a:tcPr marL="7665" marR="7665" marT="7665"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de-DE" sz="2400" b="0" i="0" u="none" strike="noStrike">
                        <a:solidFill>
                          <a:srgbClr val="000000"/>
                        </a:solidFill>
                        <a:effectLst/>
                        <a:latin typeface="Arial" panose="020B0604020202020204" pitchFamily="34" charset="0"/>
                      </a:endParaRPr>
                    </a:p>
                  </a:txBody>
                  <a:tcPr marL="7665" marR="7665" marT="7665" marB="0" anchor="ctr">
                    <a:lnL>
                      <a:noFill/>
                    </a:lnL>
                    <a:lnR>
                      <a:noFill/>
                    </a:lnR>
                    <a:lnT>
                      <a:noFill/>
                    </a:lnT>
                    <a:lnB>
                      <a:noFill/>
                    </a:lnB>
                    <a:noFill/>
                  </a:tcPr>
                </a:tc>
                <a:tc>
                  <a:txBody>
                    <a:bodyPr/>
                    <a:lstStyle/>
                    <a:p>
                      <a:pPr algn="ctr" fontAlgn="ctr"/>
                      <a:endParaRPr lang="de-DE" sz="2400" b="0" i="0" u="none" strike="noStrike">
                        <a:solidFill>
                          <a:srgbClr val="000000"/>
                        </a:solidFill>
                        <a:effectLst/>
                        <a:latin typeface="Arial" panose="020B0604020202020204" pitchFamily="34" charset="0"/>
                      </a:endParaRPr>
                    </a:p>
                  </a:txBody>
                  <a:tcPr marL="7665" marR="7665" marT="7665" marB="0" anchor="ctr">
                    <a:lnL>
                      <a:noFill/>
                    </a:lnL>
                    <a:lnR w="25400" cap="flat" cmpd="dbl" algn="ctr">
                      <a:solidFill>
                        <a:srgbClr val="000000"/>
                      </a:solidFill>
                      <a:prstDash val="solid"/>
                      <a:round/>
                      <a:headEnd type="none" w="med" len="med"/>
                      <a:tailEnd type="none" w="med" len="med"/>
                    </a:lnR>
                    <a:lnT>
                      <a:noFill/>
                    </a:lnT>
                    <a:lnB>
                      <a:noFill/>
                    </a:lnB>
                    <a:noFill/>
                  </a:tcPr>
                </a:tc>
                <a:tc gridSpan="2">
                  <a:txBody>
                    <a:bodyPr/>
                    <a:lstStyle/>
                    <a:p>
                      <a:pPr algn="ctr" fontAlgn="ctr"/>
                      <a:r>
                        <a:rPr lang="de-DE" sz="2400" b="1" i="0" u="none" strike="noStrike">
                          <a:solidFill>
                            <a:srgbClr val="000000"/>
                          </a:solidFill>
                          <a:effectLst/>
                          <a:latin typeface="Aptos Narrow" panose="020B0004020202020204" pitchFamily="34" charset="0"/>
                        </a:rPr>
                        <a:t>3%</a:t>
                      </a:r>
                    </a:p>
                  </a:txBody>
                  <a:tcPr marL="7665" marR="7665" marT="766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e-DE"/>
                    </a:p>
                  </a:txBody>
                  <a:tcPr/>
                </a:tc>
                <a:tc gridSpan="2">
                  <a:txBody>
                    <a:bodyPr/>
                    <a:lstStyle/>
                    <a:p>
                      <a:pPr algn="ctr" fontAlgn="ctr"/>
                      <a:r>
                        <a:rPr lang="de-DE" sz="2400" b="1" i="0" u="none" strike="noStrike" dirty="0">
                          <a:solidFill>
                            <a:srgbClr val="000000"/>
                          </a:solidFill>
                          <a:effectLst/>
                          <a:latin typeface="Aptos Narrow" panose="020B0004020202020204" pitchFamily="34" charset="0"/>
                        </a:rPr>
                        <a:t>5%</a:t>
                      </a:r>
                    </a:p>
                  </a:txBody>
                  <a:tcPr marL="7665" marR="7665" marT="766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de-DE"/>
                    </a:p>
                  </a:txBody>
                  <a:tcPr/>
                </a:tc>
                <a:extLst>
                  <a:ext uri="{0D108BD9-81ED-4DB2-BD59-A6C34878D82A}">
                    <a16:rowId xmlns:a16="http://schemas.microsoft.com/office/drawing/2014/main" val="3630908284"/>
                  </a:ext>
                </a:extLst>
              </a:tr>
            </a:tbl>
          </a:graphicData>
        </a:graphic>
      </p:graphicFrame>
    </p:spTree>
    <p:extLst>
      <p:ext uri="{BB962C8B-B14F-4D97-AF65-F5344CB8AC3E}">
        <p14:creationId xmlns:p14="http://schemas.microsoft.com/office/powerpoint/2010/main" val="304681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4">
            <a:extLst>
              <a:ext uri="{FF2B5EF4-FFF2-40B4-BE49-F238E27FC236}">
                <a16:creationId xmlns:a16="http://schemas.microsoft.com/office/drawing/2014/main" id="{1C7FF3B2-FAB6-EE39-8008-AAFECC688108}"/>
              </a:ext>
            </a:extLst>
          </p:cNvPr>
          <p:cNvSpPr>
            <a:spLocks noGrp="1"/>
          </p:cNvSpPr>
          <p:nvPr>
            <p:ph type="sldNum" sz="quarter" idx="4294967295"/>
          </p:nvPr>
        </p:nvSpPr>
        <p:spPr>
          <a:xfrm rot="16200000">
            <a:off x="261662" y="5962170"/>
            <a:ext cx="451265" cy="293472"/>
          </a:xfrm>
          <a:prstGeom prst="rect">
            <a:avLst/>
          </a:prstGeom>
        </p:spPr>
        <p:txBody>
          <a:bodyPr/>
          <a:lstStyle/>
          <a:p>
            <a:fld id="{A586562E-0972-4C14-9F09-89E17ADBCADE}" type="slidenum">
              <a:rPr lang="de-DE" sz="1100" b="1" smtClean="0">
                <a:solidFill>
                  <a:srgbClr val="00925B"/>
                </a:solidFill>
                <a:latin typeface="Century Gothic" panose="020B0502020202020204" pitchFamily="34" charset="0"/>
              </a:rPr>
              <a:t>27</a:t>
            </a:fld>
            <a:endParaRPr lang="de-DE" sz="1050" b="1" dirty="0">
              <a:solidFill>
                <a:srgbClr val="00925B"/>
              </a:solidFill>
              <a:latin typeface="Century Gothic" panose="020B0502020202020204" pitchFamily="34" charset="0"/>
            </a:endParaRPr>
          </a:p>
        </p:txBody>
      </p:sp>
      <p:sp>
        <p:nvSpPr>
          <p:cNvPr id="7" name="Fußzeilenplatzhalter 16">
            <a:extLst>
              <a:ext uri="{FF2B5EF4-FFF2-40B4-BE49-F238E27FC236}">
                <a16:creationId xmlns:a16="http://schemas.microsoft.com/office/drawing/2014/main" id="{A93CDFA7-C80B-4B2D-3E8C-F9A1A948C139}"/>
              </a:ext>
            </a:extLst>
          </p:cNvPr>
          <p:cNvSpPr>
            <a:spLocks noGrp="1"/>
          </p:cNvSpPr>
          <p:nvPr>
            <p:ph type="ftr" sz="quarter" idx="4294967295"/>
          </p:nvPr>
        </p:nvSpPr>
        <p:spPr>
          <a:xfrm rot="16200000">
            <a:off x="-1567755" y="2897607"/>
            <a:ext cx="4114800" cy="293471"/>
          </a:xfrm>
          <a:prstGeom prst="rect">
            <a:avLst/>
          </a:prstGeom>
        </p:spPr>
        <p:txBody>
          <a:bodyPr/>
          <a:lstStyle/>
          <a:p>
            <a:r>
              <a:rPr lang="de-DE" sz="1100" b="1" dirty="0">
                <a:solidFill>
                  <a:srgbClr val="00925B"/>
                </a:solidFill>
                <a:latin typeface="Century Gothic" panose="020B0502020202020204" pitchFamily="34" charset="0"/>
              </a:rPr>
              <a:t>Vereinsbeobachtungsschulung</a:t>
            </a:r>
          </a:p>
        </p:txBody>
      </p:sp>
      <p:graphicFrame>
        <p:nvGraphicFramePr>
          <p:cNvPr id="3" name="Tabelle 2">
            <a:extLst>
              <a:ext uri="{FF2B5EF4-FFF2-40B4-BE49-F238E27FC236}">
                <a16:creationId xmlns:a16="http://schemas.microsoft.com/office/drawing/2014/main" id="{4861BE90-9A95-91A2-1BA9-0E77EE5ACE73}"/>
              </a:ext>
            </a:extLst>
          </p:cNvPr>
          <p:cNvGraphicFramePr>
            <a:graphicFrameLocks noGrp="1"/>
          </p:cNvGraphicFramePr>
          <p:nvPr>
            <p:extLst>
              <p:ext uri="{D42A27DB-BD31-4B8C-83A1-F6EECF244321}">
                <p14:modId xmlns:p14="http://schemas.microsoft.com/office/powerpoint/2010/main" val="1397134476"/>
              </p:ext>
            </p:extLst>
          </p:nvPr>
        </p:nvGraphicFramePr>
        <p:xfrm>
          <a:off x="1086522" y="880342"/>
          <a:ext cx="4924387" cy="3175287"/>
        </p:xfrm>
        <a:graphic>
          <a:graphicData uri="http://schemas.openxmlformats.org/drawingml/2006/table">
            <a:tbl>
              <a:tblPr/>
              <a:tblGrid>
                <a:gridCol w="2000923">
                  <a:extLst>
                    <a:ext uri="{9D8B030D-6E8A-4147-A177-3AD203B41FA5}">
                      <a16:colId xmlns:a16="http://schemas.microsoft.com/office/drawing/2014/main" val="2253534742"/>
                    </a:ext>
                  </a:extLst>
                </a:gridCol>
                <a:gridCol w="763793">
                  <a:extLst>
                    <a:ext uri="{9D8B030D-6E8A-4147-A177-3AD203B41FA5}">
                      <a16:colId xmlns:a16="http://schemas.microsoft.com/office/drawing/2014/main" val="1221551934"/>
                    </a:ext>
                  </a:extLst>
                </a:gridCol>
                <a:gridCol w="785308">
                  <a:extLst>
                    <a:ext uri="{9D8B030D-6E8A-4147-A177-3AD203B41FA5}">
                      <a16:colId xmlns:a16="http://schemas.microsoft.com/office/drawing/2014/main" val="2602175352"/>
                    </a:ext>
                  </a:extLst>
                </a:gridCol>
                <a:gridCol w="706419">
                  <a:extLst>
                    <a:ext uri="{9D8B030D-6E8A-4147-A177-3AD203B41FA5}">
                      <a16:colId xmlns:a16="http://schemas.microsoft.com/office/drawing/2014/main" val="329187675"/>
                    </a:ext>
                  </a:extLst>
                </a:gridCol>
                <a:gridCol w="667944">
                  <a:extLst>
                    <a:ext uri="{9D8B030D-6E8A-4147-A177-3AD203B41FA5}">
                      <a16:colId xmlns:a16="http://schemas.microsoft.com/office/drawing/2014/main" val="215377929"/>
                    </a:ext>
                  </a:extLst>
                </a:gridCol>
              </a:tblGrid>
              <a:tr h="318957">
                <a:tc>
                  <a:txBody>
                    <a:bodyPr/>
                    <a:lstStyle/>
                    <a:p>
                      <a:pPr algn="ctr" fontAlgn="ctr"/>
                      <a:r>
                        <a:rPr lang="de-DE" sz="1400" b="1" i="0" u="none" strike="noStrike" dirty="0">
                          <a:solidFill>
                            <a:srgbClr val="000000"/>
                          </a:solidFill>
                          <a:effectLst/>
                          <a:latin typeface="Arial" panose="020B0604020202020204" pitchFamily="34" charset="0"/>
                        </a:rPr>
                        <a:t>VB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400" b="1" i="0" u="none" strike="noStrike" dirty="0">
                          <a:solidFill>
                            <a:srgbClr val="000000"/>
                          </a:solidFill>
                          <a:effectLst/>
                          <a:latin typeface="Arial" panose="020B0604020202020204" pitchFamily="34" charset="0"/>
                        </a:rPr>
                        <a:t>Punkte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400" b="1" i="0" u="none" strike="noStrike" dirty="0">
                          <a:solidFill>
                            <a:srgbClr val="000000"/>
                          </a:solidFill>
                          <a:effectLst/>
                          <a:latin typeface="Arial" panose="020B0604020202020204" pitchFamily="34" charset="0"/>
                        </a:rPr>
                        <a:t>Anzahl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4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de-DE" sz="1400" b="0" i="0" u="none" strike="noStrike">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3909634"/>
                  </a:ext>
                </a:extLst>
              </a:tr>
              <a:tr h="476055">
                <a:tc>
                  <a:txBody>
                    <a:bodyPr/>
                    <a:lstStyle/>
                    <a:p>
                      <a:pPr algn="ctr" fontAlgn="ctr"/>
                      <a:r>
                        <a:rPr lang="de-DE" sz="1400" b="1" i="0" u="none" strike="noStrike">
                          <a:solidFill>
                            <a:srgbClr val="FF0000"/>
                          </a:solidFill>
                          <a:effectLst/>
                          <a:highlight>
                            <a:srgbClr val="FFFFFF"/>
                          </a:highligh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1400" b="1" i="0" u="none" strike="noStrike" dirty="0">
                          <a:solidFill>
                            <a:srgbClr val="FF0000"/>
                          </a:solidFill>
                          <a:effectLst/>
                          <a:highlight>
                            <a:srgbClr val="FFFFFF"/>
                          </a:highlight>
                          <a:latin typeface="Arial" panose="020B0604020202020204" pitchFamily="34" charset="0"/>
                        </a:rPr>
                        <a:t>100 - 72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1400" b="1" i="0" u="none" strike="noStrike">
                          <a:solidFill>
                            <a:srgbClr val="FF0000"/>
                          </a:solidFill>
                          <a:effectLst/>
                          <a:highlight>
                            <a:srgbClr val="FFFFFF"/>
                          </a:highlight>
                          <a:latin typeface="Arial" panose="020B0604020202020204" pitchFamily="34" charset="0"/>
                        </a:rPr>
                        <a:t>462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1400" b="1" i="0" u="none" strike="noStrike" dirty="0">
                          <a:solidFill>
                            <a:srgbClr val="FF0000"/>
                          </a:solidFill>
                          <a:effectLst/>
                          <a:highlight>
                            <a:srgbClr val="FFFFFF"/>
                          </a:highlight>
                          <a:latin typeface="Arial" panose="020B0604020202020204" pitchFamily="34" charset="0"/>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1400" b="1" i="0" u="none" strike="noStrike">
                          <a:solidFill>
                            <a:srgbClr val="000000"/>
                          </a:solidFill>
                          <a:effectLst/>
                          <a:latin typeface="Arial" panose="020B0604020202020204" pitchFamily="34" charset="0"/>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7019980"/>
                  </a:ext>
                </a:extLst>
              </a:tr>
              <a:tr h="476055">
                <a:tc>
                  <a:txBody>
                    <a:bodyPr/>
                    <a:lstStyle/>
                    <a:p>
                      <a:pPr algn="ctr" fontAlgn="ctr"/>
                      <a:r>
                        <a:rPr lang="de-DE" sz="1400" b="1" i="0" u="none" strike="noStrike">
                          <a:solidFill>
                            <a:srgbClr val="00B050"/>
                          </a:solidFill>
                          <a:effectLst/>
                          <a:highlight>
                            <a:srgbClr val="FFFFFF"/>
                          </a:highlight>
                          <a:latin typeface="Arial" panose="020B0604020202020204" pitchFamily="34" charset="0"/>
                        </a:rPr>
                        <a:t>Sehr Gute</a:t>
                      </a:r>
                      <a:br>
                        <a:rPr lang="de-DE" sz="1400" b="1" i="0" u="none" strike="noStrike">
                          <a:solidFill>
                            <a:srgbClr val="00B050"/>
                          </a:solidFill>
                          <a:effectLst/>
                          <a:highlight>
                            <a:srgbClr val="FFFFFF"/>
                          </a:highlight>
                          <a:latin typeface="Arial" panose="020B0604020202020204" pitchFamily="34" charset="0"/>
                        </a:rPr>
                      </a:br>
                      <a:r>
                        <a:rPr lang="de-DE" sz="1400" b="1" i="0" u="none" strike="noStrike">
                          <a:solidFill>
                            <a:srgbClr val="00B050"/>
                          </a:solidFill>
                          <a:effectLst/>
                          <a:highlight>
                            <a:srgbClr val="FFFFFF"/>
                          </a:highlight>
                          <a:latin typeface="Arial" panose="020B0604020202020204" pitchFamily="34" charset="0"/>
                        </a:rPr>
                        <a:t>Schiedsrichterleistung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1400" b="1" i="0" u="none" strike="noStrike" dirty="0">
                          <a:solidFill>
                            <a:srgbClr val="00B050"/>
                          </a:solidFill>
                          <a:effectLst/>
                          <a:highlight>
                            <a:srgbClr val="FFFFFF"/>
                          </a:highlight>
                          <a:latin typeface="Arial" panose="020B0604020202020204" pitchFamily="34" charset="0"/>
                        </a:rPr>
                        <a:t>71 - 68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1400" b="1" i="0" u="none" strike="noStrike" dirty="0">
                          <a:solidFill>
                            <a:srgbClr val="00B050"/>
                          </a:solidFill>
                          <a:effectLst/>
                          <a:highlight>
                            <a:srgbClr val="FFFFFF"/>
                          </a:highlight>
                          <a:latin typeface="Arial" panose="020B0604020202020204" pitchFamily="34" charset="0"/>
                        </a:rPr>
                        <a:t>283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1400" b="1" i="0" u="none" strike="noStrike">
                          <a:solidFill>
                            <a:srgbClr val="00B050"/>
                          </a:solidFill>
                          <a:effectLst/>
                          <a:highlight>
                            <a:srgbClr val="FFFFFF"/>
                          </a:highlight>
                          <a:latin typeface="Arial" panose="020B0604020202020204" pitchFamily="34"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de-DE" sz="1400" b="1" i="0" u="none" strike="noStrike" dirty="0">
                          <a:solidFill>
                            <a:srgbClr val="000000"/>
                          </a:solidFill>
                          <a:effectLst/>
                          <a:latin typeface="Arial" panose="020B0604020202020204" pitchFamily="34" charset="0"/>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1835885"/>
                  </a:ext>
                </a:extLst>
              </a:tr>
              <a:tr h="476055">
                <a:tc>
                  <a:txBody>
                    <a:bodyPr/>
                    <a:lstStyle/>
                    <a:p>
                      <a:pPr algn="ctr" fontAlgn="ctr"/>
                      <a:r>
                        <a:rPr lang="de-DE" sz="1400" b="1" i="0" u="none" strike="noStrike">
                          <a:solidFill>
                            <a:srgbClr val="00B050"/>
                          </a:solidFill>
                          <a:effectLst/>
                          <a:highlight>
                            <a:srgbClr val="FFFFFF"/>
                          </a:highlight>
                          <a:latin typeface="Arial" panose="020B0604020202020204" pitchFamily="34" charset="0"/>
                        </a:rPr>
                        <a:t>Gute </a:t>
                      </a:r>
                      <a:br>
                        <a:rPr lang="de-DE" sz="1400" b="1" i="0" u="none" strike="noStrike">
                          <a:solidFill>
                            <a:srgbClr val="00B050"/>
                          </a:solidFill>
                          <a:effectLst/>
                          <a:highlight>
                            <a:srgbClr val="FFFFFF"/>
                          </a:highlight>
                          <a:latin typeface="Arial" panose="020B0604020202020204" pitchFamily="34" charset="0"/>
                        </a:rPr>
                      </a:br>
                      <a:r>
                        <a:rPr lang="de-DE" sz="1400" b="1" i="0" u="none" strike="noStrike">
                          <a:solidFill>
                            <a:srgbClr val="00B050"/>
                          </a:solidFill>
                          <a:effectLst/>
                          <a:highlight>
                            <a:srgbClr val="FFFFFF"/>
                          </a:highlight>
                          <a:latin typeface="Arial" panose="020B0604020202020204" pitchFamily="34" charset="0"/>
                        </a:rPr>
                        <a:t>Schiedsrichterleistung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1400" b="1" i="0" u="none" strike="noStrike">
                          <a:solidFill>
                            <a:srgbClr val="00B050"/>
                          </a:solidFill>
                          <a:effectLst/>
                          <a:highlight>
                            <a:srgbClr val="FFFFFF"/>
                          </a:highlight>
                          <a:latin typeface="Arial" panose="020B0604020202020204" pitchFamily="34" charset="0"/>
                        </a:rPr>
                        <a:t>67 - 64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1400" b="1" i="0" u="none" strike="noStrike" dirty="0">
                          <a:solidFill>
                            <a:srgbClr val="00B050"/>
                          </a:solidFill>
                          <a:effectLst/>
                          <a:highlight>
                            <a:srgbClr val="FFFFFF"/>
                          </a:highlight>
                          <a:latin typeface="Arial" panose="020B0604020202020204" pitchFamily="34" charset="0"/>
                        </a:rPr>
                        <a:t>260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1400" b="1" i="0" u="none" strike="noStrike" dirty="0">
                          <a:solidFill>
                            <a:srgbClr val="00B050"/>
                          </a:solidFill>
                          <a:effectLst/>
                          <a:highlight>
                            <a:srgbClr val="FFFFFF"/>
                          </a:highlight>
                          <a:latin typeface="Arial" panose="020B060402020202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de-DE"/>
                    </a:p>
                  </a:txBody>
                  <a:tcPr/>
                </a:tc>
                <a:extLst>
                  <a:ext uri="{0D108BD9-81ED-4DB2-BD59-A6C34878D82A}">
                    <a16:rowId xmlns:a16="http://schemas.microsoft.com/office/drawing/2014/main" val="3126007160"/>
                  </a:ext>
                </a:extLst>
              </a:tr>
              <a:tr h="476055">
                <a:tc>
                  <a:txBody>
                    <a:bodyPr/>
                    <a:lstStyle/>
                    <a:p>
                      <a:pPr algn="ctr" fontAlgn="ctr"/>
                      <a:r>
                        <a:rPr lang="de-DE" sz="1400" b="1" i="0" u="none" strike="noStrike">
                          <a:solidFill>
                            <a:srgbClr val="FFC000"/>
                          </a:solidFill>
                          <a:effectLst/>
                          <a:highlight>
                            <a:srgbClr val="FFFFFF"/>
                          </a:highlight>
                          <a:latin typeface="Arial" panose="020B0604020202020204" pitchFamily="34" charset="0"/>
                        </a:rPr>
                        <a:t>Durchschnittliche</a:t>
                      </a:r>
                      <a:br>
                        <a:rPr lang="de-DE" sz="1400" b="1" i="0" u="none" strike="noStrike">
                          <a:solidFill>
                            <a:srgbClr val="FFC000"/>
                          </a:solidFill>
                          <a:effectLst/>
                          <a:highlight>
                            <a:srgbClr val="FFFFFF"/>
                          </a:highlight>
                          <a:latin typeface="Arial" panose="020B0604020202020204" pitchFamily="34" charset="0"/>
                        </a:rPr>
                      </a:br>
                      <a:r>
                        <a:rPr lang="de-DE" sz="1400" b="1" i="0" u="none" strike="noStrike">
                          <a:solidFill>
                            <a:srgbClr val="FFC000"/>
                          </a:solidFill>
                          <a:effectLst/>
                          <a:highlight>
                            <a:srgbClr val="FFFFFF"/>
                          </a:highlight>
                          <a:latin typeface="Arial" panose="020B0604020202020204" pitchFamily="34" charset="0"/>
                        </a:rPr>
                        <a:t>Schiedsrichterleistung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1400" b="1" i="0" u="none" strike="noStrike">
                          <a:solidFill>
                            <a:srgbClr val="FFC000"/>
                          </a:solidFill>
                          <a:effectLst/>
                          <a:highlight>
                            <a:srgbClr val="FFFFFF"/>
                          </a:highlight>
                          <a:latin typeface="Arial" panose="020B0604020202020204" pitchFamily="34" charset="0"/>
                        </a:rPr>
                        <a:t>63 - 58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1400" b="1" i="0" u="none" strike="noStrike" dirty="0">
                          <a:solidFill>
                            <a:srgbClr val="FFC000"/>
                          </a:solidFill>
                          <a:effectLst/>
                          <a:highlight>
                            <a:srgbClr val="FFFFFF"/>
                          </a:highlight>
                          <a:latin typeface="Arial" panose="020B0604020202020204" pitchFamily="34" charset="0"/>
                        </a:rPr>
                        <a:t>205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1400" b="1" i="0" u="none" strike="noStrike" dirty="0">
                          <a:solidFill>
                            <a:srgbClr val="FFC000"/>
                          </a:solidFill>
                          <a:effectLst/>
                          <a:highlight>
                            <a:srgbClr val="FFFFFF"/>
                          </a:highlight>
                          <a:latin typeface="Arial" panose="020B0604020202020204" pitchFamily="34"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1400" b="1" i="0" u="none" strike="noStrike" dirty="0">
                          <a:solidFill>
                            <a:srgbClr val="000000"/>
                          </a:solidFill>
                          <a:effectLst/>
                          <a:latin typeface="Arial" panose="020B0604020202020204" pitchFamily="34"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5886653"/>
                  </a:ext>
                </a:extLst>
              </a:tr>
              <a:tr h="476055">
                <a:tc>
                  <a:txBody>
                    <a:bodyPr/>
                    <a:lstStyle/>
                    <a:p>
                      <a:pPr algn="ctr" fontAlgn="ctr"/>
                      <a:r>
                        <a:rPr lang="de-DE" sz="1400" b="1" i="0" u="none" strike="noStrike">
                          <a:solidFill>
                            <a:srgbClr val="FF0000"/>
                          </a:solidFill>
                          <a:effectLst/>
                          <a:highlight>
                            <a:srgbClr val="FFFFFF"/>
                          </a:highlight>
                          <a:latin typeface="Arial" panose="020B0604020202020204" pitchFamily="34" charset="0"/>
                        </a:rPr>
                        <a:t>Schlechte</a:t>
                      </a:r>
                      <a:br>
                        <a:rPr lang="de-DE" sz="1400" b="1" i="0" u="none" strike="noStrike">
                          <a:solidFill>
                            <a:srgbClr val="FF0000"/>
                          </a:solidFill>
                          <a:effectLst/>
                          <a:highlight>
                            <a:srgbClr val="FFFFFF"/>
                          </a:highlight>
                          <a:latin typeface="Arial" panose="020B0604020202020204" pitchFamily="34" charset="0"/>
                        </a:rPr>
                      </a:br>
                      <a:r>
                        <a:rPr lang="de-DE" sz="1400" b="1" i="0" u="none" strike="noStrike">
                          <a:solidFill>
                            <a:srgbClr val="FF0000"/>
                          </a:solidFill>
                          <a:effectLst/>
                          <a:highlight>
                            <a:srgbClr val="FFFFFF"/>
                          </a:highlight>
                          <a:latin typeface="Arial" panose="020B0604020202020204" pitchFamily="34" charset="0"/>
                        </a:rPr>
                        <a:t>Schiedsrichterleistung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1400" b="1" i="0" u="none" strike="noStrike">
                          <a:solidFill>
                            <a:srgbClr val="FF0000"/>
                          </a:solidFill>
                          <a:effectLst/>
                          <a:highlight>
                            <a:srgbClr val="FFFFFF"/>
                          </a:highlight>
                          <a:latin typeface="Arial" panose="020B0604020202020204" pitchFamily="34" charset="0"/>
                        </a:rPr>
                        <a:t>57 - 0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1400" b="1" i="0" u="none" strike="noStrike">
                          <a:solidFill>
                            <a:srgbClr val="FF0000"/>
                          </a:solidFill>
                          <a:effectLst/>
                          <a:highlight>
                            <a:srgbClr val="FFFFFF"/>
                          </a:highlight>
                          <a:latin typeface="Arial" panose="020B0604020202020204" pitchFamily="34" charset="0"/>
                        </a:rPr>
                        <a:t>112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1400" b="1" i="0" u="none" strike="noStrike" dirty="0">
                          <a:solidFill>
                            <a:srgbClr val="FF0000"/>
                          </a:solidFill>
                          <a:effectLst/>
                          <a:highlight>
                            <a:srgbClr val="FFFFFF"/>
                          </a:highligh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1400" b="1" i="0" u="none" strike="noStrike" dirty="0">
                          <a:solidFill>
                            <a:srgbClr val="000000"/>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9392756"/>
                  </a:ext>
                </a:extLst>
              </a:tr>
              <a:tr h="476055">
                <a:tc>
                  <a:txBody>
                    <a:bodyPr/>
                    <a:lstStyle/>
                    <a:p>
                      <a:pPr algn="ctr" fontAlgn="ctr"/>
                      <a:r>
                        <a:rPr lang="de-DE" sz="1400" b="1" i="0" u="none" strike="noStrike">
                          <a:solidFill>
                            <a:srgbClr val="000000"/>
                          </a:solidFill>
                          <a:effectLst/>
                          <a:latin typeface="Arial" panose="020B0604020202020204" pitchFamily="34" charset="0"/>
                        </a:rPr>
                        <a:t>Gesamt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4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400" b="1" i="0" u="none" strike="noStrike">
                          <a:solidFill>
                            <a:srgbClr val="000000"/>
                          </a:solidFill>
                          <a:effectLst/>
                          <a:latin typeface="Arial" panose="020B0604020202020204" pitchFamily="34" charset="0"/>
                        </a:rPr>
                        <a:t>1.322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400" b="1" i="0" u="none" strike="noStrike" dirty="0">
                          <a:solidFill>
                            <a:srgbClr val="000000"/>
                          </a:solidFill>
                          <a:effectLst/>
                          <a:latin typeface="Arial" panose="020B0604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400" b="1" i="0" u="none" strike="noStrike" dirty="0">
                          <a:solidFill>
                            <a:srgbClr val="000000"/>
                          </a:solidFill>
                          <a:effectLst/>
                          <a:latin typeface="Arial" panose="020B0604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7856071"/>
                  </a:ext>
                </a:extLst>
              </a:tr>
            </a:tbl>
          </a:graphicData>
        </a:graphic>
      </p:graphicFrame>
      <p:graphicFrame>
        <p:nvGraphicFramePr>
          <p:cNvPr id="4" name="Tabelle 3">
            <a:extLst>
              <a:ext uri="{FF2B5EF4-FFF2-40B4-BE49-F238E27FC236}">
                <a16:creationId xmlns:a16="http://schemas.microsoft.com/office/drawing/2014/main" id="{4377A5A6-0C43-F0C3-EAD5-9FE34465033B}"/>
              </a:ext>
            </a:extLst>
          </p:cNvPr>
          <p:cNvGraphicFramePr>
            <a:graphicFrameLocks noGrp="1"/>
          </p:cNvGraphicFramePr>
          <p:nvPr>
            <p:extLst>
              <p:ext uri="{D42A27DB-BD31-4B8C-83A1-F6EECF244321}">
                <p14:modId xmlns:p14="http://schemas.microsoft.com/office/powerpoint/2010/main" val="1406398871"/>
              </p:ext>
            </p:extLst>
          </p:nvPr>
        </p:nvGraphicFramePr>
        <p:xfrm>
          <a:off x="6572922" y="3654635"/>
          <a:ext cx="5276169" cy="2679904"/>
        </p:xfrm>
        <a:graphic>
          <a:graphicData uri="http://schemas.openxmlformats.org/drawingml/2006/table">
            <a:tbl>
              <a:tblPr/>
              <a:tblGrid>
                <a:gridCol w="2084937">
                  <a:extLst>
                    <a:ext uri="{9D8B030D-6E8A-4147-A177-3AD203B41FA5}">
                      <a16:colId xmlns:a16="http://schemas.microsoft.com/office/drawing/2014/main" val="2833345111"/>
                    </a:ext>
                  </a:extLst>
                </a:gridCol>
                <a:gridCol w="797808">
                  <a:extLst>
                    <a:ext uri="{9D8B030D-6E8A-4147-A177-3AD203B41FA5}">
                      <a16:colId xmlns:a16="http://schemas.microsoft.com/office/drawing/2014/main" val="528641209"/>
                    </a:ext>
                  </a:extLst>
                </a:gridCol>
                <a:gridCol w="797808">
                  <a:extLst>
                    <a:ext uri="{9D8B030D-6E8A-4147-A177-3AD203B41FA5}">
                      <a16:colId xmlns:a16="http://schemas.microsoft.com/office/drawing/2014/main" val="1477962909"/>
                    </a:ext>
                  </a:extLst>
                </a:gridCol>
                <a:gridCol w="797808">
                  <a:extLst>
                    <a:ext uri="{9D8B030D-6E8A-4147-A177-3AD203B41FA5}">
                      <a16:colId xmlns:a16="http://schemas.microsoft.com/office/drawing/2014/main" val="3118733749"/>
                    </a:ext>
                  </a:extLst>
                </a:gridCol>
                <a:gridCol w="797808">
                  <a:extLst>
                    <a:ext uri="{9D8B030D-6E8A-4147-A177-3AD203B41FA5}">
                      <a16:colId xmlns:a16="http://schemas.microsoft.com/office/drawing/2014/main" val="2816697406"/>
                    </a:ext>
                  </a:extLst>
                </a:gridCol>
              </a:tblGrid>
              <a:tr h="316674">
                <a:tc>
                  <a:txBody>
                    <a:bodyPr/>
                    <a:lstStyle/>
                    <a:p>
                      <a:pPr algn="ctr" fontAlgn="ctr"/>
                      <a:r>
                        <a:rPr lang="de-DE" sz="1400" b="1" i="0" u="none" strike="noStrike" dirty="0">
                          <a:solidFill>
                            <a:srgbClr val="000000"/>
                          </a:solidFill>
                          <a:effectLst/>
                          <a:latin typeface="Arial" panose="020B0604020202020204" pitchFamily="34" charset="0"/>
                        </a:rPr>
                        <a:t>NB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400" b="1" i="0" u="none" strike="noStrike" dirty="0">
                          <a:solidFill>
                            <a:srgbClr val="000000"/>
                          </a:solidFill>
                          <a:effectLst/>
                          <a:latin typeface="Arial" panose="020B0604020202020204" pitchFamily="34" charset="0"/>
                        </a:rPr>
                        <a:t>Punkte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400" b="1" i="0" u="none" strike="noStrike">
                          <a:solidFill>
                            <a:srgbClr val="000000"/>
                          </a:solidFill>
                          <a:effectLst/>
                          <a:latin typeface="Arial" panose="020B0604020202020204" pitchFamily="34" charset="0"/>
                        </a:rPr>
                        <a:t>Anzahl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4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de-DE" sz="1400" b="0" i="0" u="none" strike="noStrike">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0241413"/>
                  </a:ext>
                </a:extLst>
              </a:tr>
              <a:tr h="472646">
                <a:tc>
                  <a:txBody>
                    <a:bodyPr/>
                    <a:lstStyle/>
                    <a:p>
                      <a:pPr algn="ctr" fontAlgn="ctr"/>
                      <a:r>
                        <a:rPr lang="de-DE" sz="1400" b="1" i="0" u="none" strike="noStrike">
                          <a:solidFill>
                            <a:srgbClr val="00B050"/>
                          </a:solidFill>
                          <a:effectLst/>
                          <a:highlight>
                            <a:srgbClr val="FFFFFF"/>
                          </a:highlight>
                          <a:latin typeface="Arial" panose="020B0604020202020204" pitchFamily="34" charset="0"/>
                        </a:rPr>
                        <a:t>Sehr Gute</a:t>
                      </a:r>
                      <a:br>
                        <a:rPr lang="de-DE" sz="1400" b="1" i="0" u="none" strike="noStrike">
                          <a:solidFill>
                            <a:srgbClr val="00B050"/>
                          </a:solidFill>
                          <a:effectLst/>
                          <a:highlight>
                            <a:srgbClr val="FFFFFF"/>
                          </a:highlight>
                          <a:latin typeface="Arial" panose="020B0604020202020204" pitchFamily="34" charset="0"/>
                        </a:rPr>
                      </a:br>
                      <a:r>
                        <a:rPr lang="de-DE" sz="1400" b="1" i="0" u="none" strike="noStrike">
                          <a:solidFill>
                            <a:srgbClr val="00B050"/>
                          </a:solidFill>
                          <a:effectLst/>
                          <a:highlight>
                            <a:srgbClr val="FFFFFF"/>
                          </a:highlight>
                          <a:latin typeface="Arial" panose="020B0604020202020204" pitchFamily="34" charset="0"/>
                        </a:rPr>
                        <a:t>Schiedsrichterleistung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1400" b="1" i="0" u="none" strike="noStrike">
                          <a:solidFill>
                            <a:srgbClr val="00B050"/>
                          </a:solidFill>
                          <a:effectLst/>
                          <a:highlight>
                            <a:srgbClr val="FFFFFF"/>
                          </a:highlight>
                          <a:latin typeface="Arial" panose="020B0604020202020204" pitchFamily="34" charset="0"/>
                        </a:rPr>
                        <a:t>71 - 68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1400" b="1" i="0" u="none" strike="noStrike" dirty="0">
                          <a:solidFill>
                            <a:srgbClr val="00B050"/>
                          </a:solidFill>
                          <a:effectLst/>
                          <a:highlight>
                            <a:srgbClr val="FFFFFF"/>
                          </a:highlight>
                          <a:latin typeface="Arial" panose="020B0604020202020204" pitchFamily="34" charset="0"/>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1400" b="1" i="0" u="none" strike="noStrike">
                          <a:solidFill>
                            <a:srgbClr val="00B050"/>
                          </a:solidFill>
                          <a:effectLst/>
                          <a:highlight>
                            <a:srgbClr val="FFFFFF"/>
                          </a:highlight>
                          <a:latin typeface="Arial" panose="020B0604020202020204" pitchFamily="34" charset="0"/>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de-DE" sz="1400" b="1" i="0" u="none" strike="noStrike">
                          <a:solidFill>
                            <a:srgbClr val="000000"/>
                          </a:solidFill>
                          <a:effectLst/>
                          <a:latin typeface="Arial" panose="020B0604020202020204" pitchFamily="34" charset="0"/>
                        </a:rPr>
                        <a:t>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9440531"/>
                  </a:ext>
                </a:extLst>
              </a:tr>
              <a:tr h="472646">
                <a:tc>
                  <a:txBody>
                    <a:bodyPr/>
                    <a:lstStyle/>
                    <a:p>
                      <a:pPr algn="ctr" fontAlgn="ctr"/>
                      <a:r>
                        <a:rPr lang="de-DE" sz="1400" b="1" i="0" u="none" strike="noStrike">
                          <a:solidFill>
                            <a:srgbClr val="00B050"/>
                          </a:solidFill>
                          <a:effectLst/>
                          <a:highlight>
                            <a:srgbClr val="FFFFFF"/>
                          </a:highlight>
                          <a:latin typeface="Arial" panose="020B0604020202020204" pitchFamily="34" charset="0"/>
                        </a:rPr>
                        <a:t>Gute </a:t>
                      </a:r>
                      <a:br>
                        <a:rPr lang="de-DE" sz="1400" b="1" i="0" u="none" strike="noStrike">
                          <a:solidFill>
                            <a:srgbClr val="00B050"/>
                          </a:solidFill>
                          <a:effectLst/>
                          <a:highlight>
                            <a:srgbClr val="FFFFFF"/>
                          </a:highlight>
                          <a:latin typeface="Arial" panose="020B0604020202020204" pitchFamily="34" charset="0"/>
                        </a:rPr>
                      </a:br>
                      <a:r>
                        <a:rPr lang="de-DE" sz="1400" b="1" i="0" u="none" strike="noStrike">
                          <a:solidFill>
                            <a:srgbClr val="00B050"/>
                          </a:solidFill>
                          <a:effectLst/>
                          <a:highlight>
                            <a:srgbClr val="FFFFFF"/>
                          </a:highlight>
                          <a:latin typeface="Arial" panose="020B0604020202020204" pitchFamily="34" charset="0"/>
                        </a:rPr>
                        <a:t>Schiedsrichterleistung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1400" b="1" i="0" u="none" strike="noStrike">
                          <a:solidFill>
                            <a:srgbClr val="00B050"/>
                          </a:solidFill>
                          <a:effectLst/>
                          <a:highlight>
                            <a:srgbClr val="FFFFFF"/>
                          </a:highlight>
                          <a:latin typeface="Arial" panose="020B0604020202020204" pitchFamily="34" charset="0"/>
                        </a:rPr>
                        <a:t>67 - 64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1400" b="1" i="0" u="none" strike="noStrike">
                          <a:solidFill>
                            <a:srgbClr val="00B050"/>
                          </a:solidFill>
                          <a:effectLst/>
                          <a:highlight>
                            <a:srgbClr val="FFFFFF"/>
                          </a:highlight>
                          <a:latin typeface="Arial" panose="020B0604020202020204" pitchFamily="34" charset="0"/>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1400" b="1" i="0" u="none" strike="noStrike" dirty="0">
                          <a:solidFill>
                            <a:srgbClr val="00B050"/>
                          </a:solidFill>
                          <a:effectLst/>
                          <a:highlight>
                            <a:srgbClr val="FFFFFF"/>
                          </a:highlight>
                          <a:latin typeface="Arial" panose="020B0604020202020204" pitchFamily="34" charset="0"/>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de-DE"/>
                    </a:p>
                  </a:txBody>
                  <a:tcPr/>
                </a:tc>
                <a:extLst>
                  <a:ext uri="{0D108BD9-81ED-4DB2-BD59-A6C34878D82A}">
                    <a16:rowId xmlns:a16="http://schemas.microsoft.com/office/drawing/2014/main" val="562045238"/>
                  </a:ext>
                </a:extLst>
              </a:tr>
              <a:tr h="472646">
                <a:tc>
                  <a:txBody>
                    <a:bodyPr/>
                    <a:lstStyle/>
                    <a:p>
                      <a:pPr algn="ctr" fontAlgn="ctr"/>
                      <a:r>
                        <a:rPr lang="de-DE" sz="1400" b="1" i="0" u="none" strike="noStrike">
                          <a:solidFill>
                            <a:srgbClr val="FFC000"/>
                          </a:solidFill>
                          <a:effectLst/>
                          <a:highlight>
                            <a:srgbClr val="FFFFFF"/>
                          </a:highlight>
                          <a:latin typeface="Arial" panose="020B0604020202020204" pitchFamily="34" charset="0"/>
                        </a:rPr>
                        <a:t>Durchschnittliche </a:t>
                      </a:r>
                      <a:br>
                        <a:rPr lang="de-DE" sz="1400" b="1" i="0" u="none" strike="noStrike">
                          <a:solidFill>
                            <a:srgbClr val="FFC000"/>
                          </a:solidFill>
                          <a:effectLst/>
                          <a:highlight>
                            <a:srgbClr val="FFFFFF"/>
                          </a:highlight>
                          <a:latin typeface="Arial" panose="020B0604020202020204" pitchFamily="34" charset="0"/>
                        </a:rPr>
                      </a:br>
                      <a:r>
                        <a:rPr lang="de-DE" sz="1400" b="1" i="0" u="none" strike="noStrike">
                          <a:solidFill>
                            <a:srgbClr val="FFC000"/>
                          </a:solidFill>
                          <a:effectLst/>
                          <a:highlight>
                            <a:srgbClr val="FFFFFF"/>
                          </a:highlight>
                          <a:latin typeface="Arial" panose="020B0604020202020204" pitchFamily="34" charset="0"/>
                        </a:rPr>
                        <a:t>Schiedsrichterleistung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1400" b="1" i="0" u="none" strike="noStrike">
                          <a:solidFill>
                            <a:srgbClr val="FFC000"/>
                          </a:solidFill>
                          <a:effectLst/>
                          <a:highlight>
                            <a:srgbClr val="FFFFFF"/>
                          </a:highlight>
                          <a:latin typeface="Arial" panose="020B0604020202020204" pitchFamily="34" charset="0"/>
                        </a:rPr>
                        <a:t>63 - 58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1400" b="1" i="0" u="none" strike="noStrike">
                          <a:solidFill>
                            <a:srgbClr val="FFC000"/>
                          </a:solidFill>
                          <a:effectLst/>
                          <a:highlight>
                            <a:srgbClr val="FFFFFF"/>
                          </a:highlight>
                          <a:latin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1400" b="1" i="0" u="none" strike="noStrike" dirty="0">
                          <a:solidFill>
                            <a:srgbClr val="FFC000"/>
                          </a:solidFill>
                          <a:effectLst/>
                          <a:highlight>
                            <a:srgbClr val="FFFFFF"/>
                          </a:highlight>
                          <a:latin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1400" b="1" i="0" u="none" strike="noStrike" dirty="0">
                          <a:solidFill>
                            <a:srgbClr val="000000"/>
                          </a:solidFill>
                          <a:effectLst/>
                          <a:latin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5390225"/>
                  </a:ext>
                </a:extLst>
              </a:tr>
              <a:tr h="472646">
                <a:tc>
                  <a:txBody>
                    <a:bodyPr/>
                    <a:lstStyle/>
                    <a:p>
                      <a:pPr algn="ctr" fontAlgn="ctr"/>
                      <a:r>
                        <a:rPr lang="de-DE" sz="1400" b="1" i="0" u="none" strike="noStrike">
                          <a:solidFill>
                            <a:srgbClr val="FF0000"/>
                          </a:solidFill>
                          <a:effectLst/>
                          <a:highlight>
                            <a:srgbClr val="FFFFFF"/>
                          </a:highlight>
                          <a:latin typeface="Arial" panose="020B0604020202020204" pitchFamily="34" charset="0"/>
                        </a:rPr>
                        <a:t>Schlechte</a:t>
                      </a:r>
                      <a:br>
                        <a:rPr lang="de-DE" sz="1400" b="1" i="0" u="none" strike="noStrike">
                          <a:solidFill>
                            <a:srgbClr val="FF0000"/>
                          </a:solidFill>
                          <a:effectLst/>
                          <a:highlight>
                            <a:srgbClr val="FFFFFF"/>
                          </a:highlight>
                          <a:latin typeface="Arial" panose="020B0604020202020204" pitchFamily="34" charset="0"/>
                        </a:rPr>
                      </a:br>
                      <a:r>
                        <a:rPr lang="de-DE" sz="1400" b="1" i="0" u="none" strike="noStrike">
                          <a:solidFill>
                            <a:srgbClr val="FF0000"/>
                          </a:solidFill>
                          <a:effectLst/>
                          <a:highlight>
                            <a:srgbClr val="FFFFFF"/>
                          </a:highlight>
                          <a:latin typeface="Arial" panose="020B0604020202020204" pitchFamily="34" charset="0"/>
                        </a:rPr>
                        <a:t>Schiedsrichterleistung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1400" b="1" i="0" u="none" strike="noStrike">
                          <a:solidFill>
                            <a:srgbClr val="FF0000"/>
                          </a:solidFill>
                          <a:effectLst/>
                          <a:highlight>
                            <a:srgbClr val="FFFFFF"/>
                          </a:highlight>
                          <a:latin typeface="Arial" panose="020B0604020202020204" pitchFamily="34" charset="0"/>
                        </a:rPr>
                        <a:t>57 &gt;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1400" b="1" i="0" u="none" strike="noStrike">
                          <a:solidFill>
                            <a:srgbClr val="FF0000"/>
                          </a:solidFill>
                          <a:effectLst/>
                          <a:highlight>
                            <a:srgbClr val="FFFFFF"/>
                          </a:highligh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1400" b="1" i="0" u="none" strike="noStrike" dirty="0">
                          <a:solidFill>
                            <a:srgbClr val="FF0000"/>
                          </a:solidFill>
                          <a:effectLst/>
                          <a:highlight>
                            <a:srgbClr val="FFFFFF"/>
                          </a:highligh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de-DE" sz="1400" b="1" i="0" u="none" strike="noStrike" dirty="0">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063676"/>
                  </a:ext>
                </a:extLst>
              </a:tr>
              <a:tr h="472646">
                <a:tc>
                  <a:txBody>
                    <a:bodyPr/>
                    <a:lstStyle/>
                    <a:p>
                      <a:pPr algn="ctr" fontAlgn="ctr"/>
                      <a:r>
                        <a:rPr lang="de-DE" sz="1400" b="1" i="0" u="none" strike="noStrike">
                          <a:solidFill>
                            <a:srgbClr val="000000"/>
                          </a:solidFill>
                          <a:effectLst/>
                          <a:latin typeface="Arial" panose="020B0604020202020204" pitchFamily="34" charset="0"/>
                        </a:rPr>
                        <a:t>Gesamt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4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400" b="1" i="0" u="none" strike="noStrike">
                          <a:solidFill>
                            <a:srgbClr val="000000"/>
                          </a:solidFill>
                          <a:effectLst/>
                          <a:latin typeface="Arial" panose="020B0604020202020204" pitchFamily="34" charset="0"/>
                        </a:rPr>
                        <a:t>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400" b="1" i="0" u="none" strike="noStrike">
                          <a:solidFill>
                            <a:srgbClr val="000000"/>
                          </a:solidFill>
                          <a:effectLst/>
                          <a:latin typeface="Arial" panose="020B0604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e-DE" sz="1400" b="1" i="0" u="none" strike="noStrike" dirty="0">
                          <a:solidFill>
                            <a:srgbClr val="000000"/>
                          </a:solidFill>
                          <a:effectLst/>
                          <a:latin typeface="Arial" panose="020B0604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3146350"/>
                  </a:ext>
                </a:extLst>
              </a:tr>
            </a:tbl>
          </a:graphicData>
        </a:graphic>
      </p:graphicFrame>
      <p:sp>
        <p:nvSpPr>
          <p:cNvPr id="5" name="Textfeld 4">
            <a:extLst>
              <a:ext uri="{FF2B5EF4-FFF2-40B4-BE49-F238E27FC236}">
                <a16:creationId xmlns:a16="http://schemas.microsoft.com/office/drawing/2014/main" id="{A4581E88-755D-3E8E-7526-F65598242EA8}"/>
              </a:ext>
            </a:extLst>
          </p:cNvPr>
          <p:cNvSpPr txBox="1"/>
          <p:nvPr/>
        </p:nvSpPr>
        <p:spPr>
          <a:xfrm>
            <a:off x="1237129" y="134470"/>
            <a:ext cx="1818044" cy="369332"/>
          </a:xfrm>
          <a:prstGeom prst="rect">
            <a:avLst/>
          </a:prstGeom>
          <a:noFill/>
        </p:spPr>
        <p:txBody>
          <a:bodyPr wrap="square" rtlCol="0">
            <a:spAutoFit/>
          </a:bodyPr>
          <a:lstStyle/>
          <a:p>
            <a:r>
              <a:rPr lang="de-DE" b="1" dirty="0"/>
              <a:t>Allgemeines</a:t>
            </a:r>
          </a:p>
        </p:txBody>
      </p:sp>
      <p:sp>
        <p:nvSpPr>
          <p:cNvPr id="6" name="Textfeld 5">
            <a:extLst>
              <a:ext uri="{FF2B5EF4-FFF2-40B4-BE49-F238E27FC236}">
                <a16:creationId xmlns:a16="http://schemas.microsoft.com/office/drawing/2014/main" id="{4B255330-49E9-E261-D393-FFA9C7E69B78}"/>
              </a:ext>
            </a:extLst>
          </p:cNvPr>
          <p:cNvSpPr txBox="1"/>
          <p:nvPr/>
        </p:nvSpPr>
        <p:spPr>
          <a:xfrm>
            <a:off x="5217458" y="91907"/>
            <a:ext cx="2146151" cy="400110"/>
          </a:xfrm>
          <a:prstGeom prst="rect">
            <a:avLst/>
          </a:prstGeom>
          <a:noFill/>
        </p:spPr>
        <p:txBody>
          <a:bodyPr wrap="square" rtlCol="0">
            <a:spAutoFit/>
          </a:bodyPr>
          <a:lstStyle/>
          <a:p>
            <a:pPr algn="ctr"/>
            <a:r>
              <a:rPr lang="de-DE" sz="2000" b="1" dirty="0"/>
              <a:t>Statistik VBEO</a:t>
            </a:r>
          </a:p>
        </p:txBody>
      </p:sp>
    </p:spTree>
    <p:extLst>
      <p:ext uri="{BB962C8B-B14F-4D97-AF65-F5344CB8AC3E}">
        <p14:creationId xmlns:p14="http://schemas.microsoft.com/office/powerpoint/2010/main" val="78664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anim calcmode="lin" valueType="num">
                                      <p:cBhvr>
                                        <p:cTn id="16" dur="2000" fill="hold"/>
                                        <p:tgtEl>
                                          <p:spTgt spid="3"/>
                                        </p:tgtEl>
                                        <p:attrNameLst>
                                          <p:attrName>ppt_w</p:attrName>
                                        </p:attrNameLst>
                                      </p:cBhvr>
                                      <p:tavLst>
                                        <p:tav tm="0" fmla="#ppt_w*sin(2.5*pi*$)">
                                          <p:val>
                                            <p:fltVal val="0"/>
                                          </p:val>
                                        </p:tav>
                                        <p:tav tm="100000">
                                          <p:val>
                                            <p:fltVal val="1"/>
                                          </p:val>
                                        </p:tav>
                                      </p:tavLst>
                                    </p:anim>
                                    <p:anim calcmode="lin" valueType="num">
                                      <p:cBhvr>
                                        <p:cTn id="17"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anim calcmode="lin" valueType="num">
                                      <p:cBhvr>
                                        <p:cTn id="23" dur="2000" fill="hold"/>
                                        <p:tgtEl>
                                          <p:spTgt spid="4"/>
                                        </p:tgtEl>
                                        <p:attrNameLst>
                                          <p:attrName>ppt_w</p:attrName>
                                        </p:attrNameLst>
                                      </p:cBhvr>
                                      <p:tavLst>
                                        <p:tav tm="0" fmla="#ppt_w*sin(2.5*pi*$)">
                                          <p:val>
                                            <p:fltVal val="0"/>
                                          </p:val>
                                        </p:tav>
                                        <p:tav tm="100000">
                                          <p:val>
                                            <p:fltVal val="1"/>
                                          </p:val>
                                        </p:tav>
                                      </p:tavLst>
                                    </p:anim>
                                    <p:anim calcmode="lin" valueType="num">
                                      <p:cBhvr>
                                        <p:cTn id="24"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4">
            <a:extLst>
              <a:ext uri="{FF2B5EF4-FFF2-40B4-BE49-F238E27FC236}">
                <a16:creationId xmlns:a16="http://schemas.microsoft.com/office/drawing/2014/main" id="{1C7FF3B2-FAB6-EE39-8008-AAFECC688108}"/>
              </a:ext>
            </a:extLst>
          </p:cNvPr>
          <p:cNvSpPr>
            <a:spLocks noGrp="1"/>
          </p:cNvSpPr>
          <p:nvPr>
            <p:ph type="sldNum" sz="quarter" idx="4294967295"/>
          </p:nvPr>
        </p:nvSpPr>
        <p:spPr>
          <a:xfrm rot="16200000">
            <a:off x="261662" y="5962170"/>
            <a:ext cx="451265" cy="293472"/>
          </a:xfrm>
          <a:prstGeom prst="rect">
            <a:avLst/>
          </a:prstGeom>
        </p:spPr>
        <p:txBody>
          <a:bodyPr/>
          <a:lstStyle/>
          <a:p>
            <a:fld id="{A586562E-0972-4C14-9F09-89E17ADBCADE}" type="slidenum">
              <a:rPr lang="de-DE" sz="1100" b="1" smtClean="0">
                <a:solidFill>
                  <a:srgbClr val="00925B"/>
                </a:solidFill>
                <a:latin typeface="Century Gothic" panose="020B0502020202020204" pitchFamily="34" charset="0"/>
              </a:rPr>
              <a:t>28</a:t>
            </a:fld>
            <a:endParaRPr lang="de-DE" sz="1050" b="1" dirty="0">
              <a:solidFill>
                <a:srgbClr val="00925B"/>
              </a:solidFill>
              <a:latin typeface="Century Gothic" panose="020B0502020202020204" pitchFamily="34" charset="0"/>
            </a:endParaRPr>
          </a:p>
        </p:txBody>
      </p:sp>
      <p:sp>
        <p:nvSpPr>
          <p:cNvPr id="7" name="Fußzeilenplatzhalter 16">
            <a:extLst>
              <a:ext uri="{FF2B5EF4-FFF2-40B4-BE49-F238E27FC236}">
                <a16:creationId xmlns:a16="http://schemas.microsoft.com/office/drawing/2014/main" id="{A93CDFA7-C80B-4B2D-3E8C-F9A1A948C139}"/>
              </a:ext>
            </a:extLst>
          </p:cNvPr>
          <p:cNvSpPr>
            <a:spLocks noGrp="1"/>
          </p:cNvSpPr>
          <p:nvPr>
            <p:ph type="ftr" sz="quarter" idx="4294967295"/>
          </p:nvPr>
        </p:nvSpPr>
        <p:spPr>
          <a:xfrm rot="16200000">
            <a:off x="-1567755" y="2897607"/>
            <a:ext cx="4114800" cy="293471"/>
          </a:xfrm>
          <a:prstGeom prst="rect">
            <a:avLst/>
          </a:prstGeom>
        </p:spPr>
        <p:txBody>
          <a:bodyPr/>
          <a:lstStyle/>
          <a:p>
            <a:r>
              <a:rPr lang="de-DE" sz="1100" b="1" dirty="0">
                <a:solidFill>
                  <a:srgbClr val="00925B"/>
                </a:solidFill>
                <a:latin typeface="Century Gothic" panose="020B0502020202020204" pitchFamily="34" charset="0"/>
              </a:rPr>
              <a:t>Vereinsbeobachtungsschulung</a:t>
            </a:r>
          </a:p>
        </p:txBody>
      </p:sp>
      <p:sp>
        <p:nvSpPr>
          <p:cNvPr id="3" name="Rectangle 7">
            <a:extLst>
              <a:ext uri="{FF2B5EF4-FFF2-40B4-BE49-F238E27FC236}">
                <a16:creationId xmlns:a16="http://schemas.microsoft.com/office/drawing/2014/main" id="{1B6A798A-7D0F-C1D3-8E69-400B91104BCB}"/>
              </a:ext>
            </a:extLst>
          </p:cNvPr>
          <p:cNvSpPr>
            <a:spLocks noChangeArrowheads="1"/>
          </p:cNvSpPr>
          <p:nvPr/>
        </p:nvSpPr>
        <p:spPr bwMode="auto">
          <a:xfrm>
            <a:off x="1289686" y="3439750"/>
            <a:ext cx="4297638" cy="1754326"/>
          </a:xfrm>
          <a:prstGeom prst="rect">
            <a:avLst/>
          </a:prstGeom>
          <a:noFill/>
          <a:ln w="9525">
            <a:noFill/>
            <a:miter lim="800000"/>
            <a:headEnd/>
            <a:tailEnd/>
          </a:ln>
        </p:spPr>
        <p:txBody>
          <a:bodyPr wrap="square" anchor="ctr">
            <a:spAutoFit/>
          </a:bodyPr>
          <a:lstStyle/>
          <a:p>
            <a:pPr marL="0" marR="0" lvl="0" indent="449263" defTabSz="914400" eaLnBrk="0" fontAlgn="auto" latinLnBrk="0" hangingPunct="0">
              <a:lnSpc>
                <a:spcPct val="100000"/>
              </a:lnSpc>
              <a:spcBef>
                <a:spcPts val="0"/>
              </a:spcBef>
              <a:spcAft>
                <a:spcPts val="0"/>
              </a:spcAft>
              <a:buClrTx/>
              <a:buSzTx/>
              <a:buFontTx/>
              <a:buNone/>
              <a:tabLst/>
              <a:defRPr/>
            </a:pPr>
            <a:r>
              <a:rPr kumimoji="0" lang="de-DE" b="1" i="0" u="none" strike="noStrike" kern="0" cap="none" spc="0" normalizeH="0" baseline="0" noProof="0" dirty="0">
                <a:ln>
                  <a:noFill/>
                </a:ln>
                <a:solidFill>
                  <a:srgbClr val="3333FF"/>
                </a:solidFill>
                <a:effectLst/>
                <a:uLnTx/>
                <a:uFillTx/>
                <a:cs typeface="Times New Roman" pitchFamily="18" charset="0"/>
              </a:rPr>
              <a:t>Holger Steiner</a:t>
            </a:r>
            <a:endParaRPr kumimoji="0" lang="de-DE" b="0" i="0" u="none" strike="noStrike" kern="0" cap="none" spc="0" normalizeH="0" baseline="0" noProof="0" dirty="0">
              <a:ln>
                <a:noFill/>
              </a:ln>
              <a:solidFill>
                <a:srgbClr val="3333FF"/>
              </a:solidFill>
              <a:effectLst/>
              <a:uLnTx/>
              <a:uFillTx/>
            </a:endParaRPr>
          </a:p>
          <a:p>
            <a:pPr marL="0" marR="0" lvl="0" indent="449263" defTabSz="914400" eaLnBrk="0" fontAlgn="auto" latinLnBrk="0" hangingPunct="0">
              <a:lnSpc>
                <a:spcPct val="100000"/>
              </a:lnSpc>
              <a:spcBef>
                <a:spcPts val="0"/>
              </a:spcBef>
              <a:spcAft>
                <a:spcPts val="0"/>
              </a:spcAft>
              <a:buClrTx/>
              <a:buSzTx/>
              <a:buFontTx/>
              <a:buNone/>
              <a:tabLst/>
              <a:defRPr/>
            </a:pPr>
            <a:r>
              <a:rPr kumimoji="0" lang="de-DE" b="1" i="0" u="none" strike="noStrike" kern="0" cap="none" spc="0" normalizeH="0" baseline="0" noProof="0" dirty="0">
                <a:ln>
                  <a:noFill/>
                </a:ln>
                <a:solidFill>
                  <a:srgbClr val="3333FF"/>
                </a:solidFill>
                <a:effectLst/>
                <a:uLnTx/>
                <a:uFillTx/>
                <a:cs typeface="Times New Roman" pitchFamily="18" charset="0"/>
              </a:rPr>
              <a:t>Luise-Romstedt-Straße 1</a:t>
            </a:r>
            <a:endParaRPr kumimoji="0" lang="de-DE" b="0" i="0" u="none" strike="noStrike" kern="0" cap="none" spc="0" normalizeH="0" baseline="0" noProof="0" dirty="0">
              <a:ln>
                <a:noFill/>
              </a:ln>
              <a:solidFill>
                <a:srgbClr val="3333FF"/>
              </a:solidFill>
              <a:effectLst/>
              <a:uLnTx/>
              <a:uFillTx/>
            </a:endParaRPr>
          </a:p>
          <a:p>
            <a:pPr marL="0" marR="0" lvl="0" indent="449263" defTabSz="914400" eaLnBrk="0" fontAlgn="auto" latinLnBrk="0" hangingPunct="0">
              <a:lnSpc>
                <a:spcPct val="100000"/>
              </a:lnSpc>
              <a:spcBef>
                <a:spcPts val="0"/>
              </a:spcBef>
              <a:spcAft>
                <a:spcPts val="0"/>
              </a:spcAft>
              <a:buClrTx/>
              <a:buSzTx/>
              <a:buFontTx/>
              <a:buNone/>
              <a:tabLst/>
              <a:defRPr/>
            </a:pPr>
            <a:r>
              <a:rPr kumimoji="0" lang="de-DE" b="1" i="0" u="none" strike="noStrike" kern="0" cap="none" spc="0" normalizeH="0" baseline="0" noProof="0" dirty="0">
                <a:ln>
                  <a:noFill/>
                </a:ln>
                <a:solidFill>
                  <a:srgbClr val="3333FF"/>
                </a:solidFill>
                <a:effectLst/>
                <a:uLnTx/>
                <a:uFillTx/>
                <a:cs typeface="Times New Roman" pitchFamily="18" charset="0"/>
              </a:rPr>
              <a:t>04736 Waldheim</a:t>
            </a:r>
            <a:endParaRPr kumimoji="0" lang="de-DE" b="0" i="0" u="none" strike="noStrike" kern="0" cap="none" spc="0" normalizeH="0" baseline="0" noProof="0" dirty="0">
              <a:ln>
                <a:noFill/>
              </a:ln>
              <a:solidFill>
                <a:srgbClr val="3333FF"/>
              </a:solidFill>
              <a:effectLst/>
              <a:uLnTx/>
              <a:uFillTx/>
            </a:endParaRPr>
          </a:p>
          <a:p>
            <a:pPr marL="0" marR="0" lvl="0" indent="449263" defTabSz="914400" eaLnBrk="0" fontAlgn="auto" latinLnBrk="0" hangingPunct="0">
              <a:lnSpc>
                <a:spcPct val="100000"/>
              </a:lnSpc>
              <a:spcBef>
                <a:spcPts val="0"/>
              </a:spcBef>
              <a:spcAft>
                <a:spcPts val="0"/>
              </a:spcAft>
              <a:buClrTx/>
              <a:buSzTx/>
              <a:buFontTx/>
              <a:buNone/>
              <a:tabLst/>
              <a:defRPr/>
            </a:pPr>
            <a:r>
              <a:rPr kumimoji="0" lang="de-DE" b="1" i="0" u="none" strike="noStrike" kern="0" cap="none" spc="0" normalizeH="0" baseline="0" noProof="0" dirty="0">
                <a:ln>
                  <a:noFill/>
                </a:ln>
                <a:solidFill>
                  <a:srgbClr val="3333FF"/>
                </a:solidFill>
                <a:effectLst/>
                <a:uLnTx/>
                <a:uFillTx/>
                <a:cs typeface="Times New Roman" pitchFamily="18" charset="0"/>
              </a:rPr>
              <a:t>Tel.:	034327 - 91142</a:t>
            </a:r>
            <a:endParaRPr kumimoji="0" lang="de-DE" b="0" i="0" u="none" strike="noStrike" kern="0" cap="none" spc="0" normalizeH="0" baseline="0" noProof="0" dirty="0">
              <a:ln>
                <a:noFill/>
              </a:ln>
              <a:solidFill>
                <a:srgbClr val="3333FF"/>
              </a:solidFill>
              <a:effectLst/>
              <a:uLnTx/>
              <a:uFillTx/>
            </a:endParaRPr>
          </a:p>
          <a:p>
            <a:pPr marL="0" marR="0" lvl="0" indent="449263" defTabSz="914400" eaLnBrk="0" fontAlgn="auto" latinLnBrk="0" hangingPunct="0">
              <a:lnSpc>
                <a:spcPct val="100000"/>
              </a:lnSpc>
              <a:spcBef>
                <a:spcPts val="0"/>
              </a:spcBef>
              <a:spcAft>
                <a:spcPts val="0"/>
              </a:spcAft>
              <a:buClrTx/>
              <a:buSzTx/>
              <a:buFontTx/>
              <a:buNone/>
              <a:tabLst/>
              <a:defRPr/>
            </a:pPr>
            <a:r>
              <a:rPr kumimoji="0" lang="de-DE" b="1" i="0" u="none" strike="noStrike" kern="0" cap="none" spc="0" normalizeH="0" baseline="0" noProof="0" dirty="0">
                <a:ln>
                  <a:noFill/>
                </a:ln>
                <a:solidFill>
                  <a:srgbClr val="3333FF"/>
                </a:solidFill>
                <a:effectLst/>
                <a:uLnTx/>
                <a:uFillTx/>
                <a:cs typeface="Times New Roman" pitchFamily="18" charset="0"/>
              </a:rPr>
              <a:t>Funk:</a:t>
            </a:r>
            <a:r>
              <a:rPr kumimoji="0" lang="de-DE" b="1" i="0" u="none" strike="noStrike" kern="0" cap="none" spc="0" normalizeH="0" noProof="0" dirty="0">
                <a:ln>
                  <a:noFill/>
                </a:ln>
                <a:solidFill>
                  <a:srgbClr val="3333FF"/>
                </a:solidFill>
                <a:effectLst/>
                <a:uLnTx/>
                <a:uFillTx/>
                <a:cs typeface="Times New Roman" pitchFamily="18" charset="0"/>
              </a:rPr>
              <a:t> </a:t>
            </a:r>
            <a:r>
              <a:rPr kumimoji="0" lang="de-DE" b="1" i="0" u="none" strike="noStrike" kern="0" cap="none" spc="0" normalizeH="0" baseline="0" noProof="0" dirty="0">
                <a:ln>
                  <a:noFill/>
                </a:ln>
                <a:solidFill>
                  <a:srgbClr val="3333FF"/>
                </a:solidFill>
                <a:effectLst/>
                <a:uLnTx/>
                <a:uFillTx/>
                <a:cs typeface="Times New Roman" pitchFamily="18" charset="0"/>
              </a:rPr>
              <a:t>0176 - 96377096</a:t>
            </a:r>
            <a:endParaRPr kumimoji="0" lang="de-DE" b="0" i="0" u="none" strike="noStrike" kern="0" cap="none" spc="0" normalizeH="0" baseline="0" noProof="0" dirty="0">
              <a:ln>
                <a:noFill/>
              </a:ln>
              <a:solidFill>
                <a:srgbClr val="3333FF"/>
              </a:solidFill>
              <a:effectLst/>
              <a:uLnTx/>
              <a:uFillTx/>
            </a:endParaRPr>
          </a:p>
          <a:p>
            <a:pPr marL="0" marR="0" lvl="0" indent="449263" defTabSz="914400" eaLnBrk="0" fontAlgn="auto" latinLnBrk="0" hangingPunct="0">
              <a:lnSpc>
                <a:spcPct val="100000"/>
              </a:lnSpc>
              <a:spcBef>
                <a:spcPts val="0"/>
              </a:spcBef>
              <a:spcAft>
                <a:spcPts val="0"/>
              </a:spcAft>
              <a:buClrTx/>
              <a:buSzTx/>
              <a:buFontTx/>
              <a:buNone/>
              <a:tabLst/>
              <a:defRPr/>
            </a:pPr>
            <a:r>
              <a:rPr kumimoji="0" lang="de-DE" b="1" i="0" u="none" strike="noStrike" kern="0" cap="none" spc="0" normalizeH="0" baseline="0" noProof="0" dirty="0">
                <a:ln>
                  <a:noFill/>
                </a:ln>
                <a:solidFill>
                  <a:srgbClr val="3333FF"/>
                </a:solidFill>
                <a:effectLst/>
                <a:uLnTx/>
                <a:uFillTx/>
                <a:cs typeface="Times New Roman" pitchFamily="18" charset="0"/>
              </a:rPr>
              <a:t>E-Mail: steinerh1@gmx.de</a:t>
            </a:r>
            <a:endParaRPr kumimoji="0" lang="de-DE" b="0" i="0" u="none" strike="noStrike" kern="0" cap="none" spc="0" normalizeH="0" baseline="0" noProof="0" dirty="0">
              <a:ln>
                <a:noFill/>
              </a:ln>
              <a:solidFill>
                <a:srgbClr val="3333FF"/>
              </a:solidFill>
              <a:effectLst/>
              <a:uLnTx/>
              <a:uFillTx/>
            </a:endParaRPr>
          </a:p>
        </p:txBody>
      </p:sp>
      <p:sp>
        <p:nvSpPr>
          <p:cNvPr id="4" name="Rectangle 6">
            <a:extLst>
              <a:ext uri="{FF2B5EF4-FFF2-40B4-BE49-F238E27FC236}">
                <a16:creationId xmlns:a16="http://schemas.microsoft.com/office/drawing/2014/main" id="{00D6DCD8-E9FD-9AAF-1038-F1C6B1A750AF}"/>
              </a:ext>
            </a:extLst>
          </p:cNvPr>
          <p:cNvSpPr>
            <a:spLocks noChangeArrowheads="1"/>
          </p:cNvSpPr>
          <p:nvPr/>
        </p:nvSpPr>
        <p:spPr bwMode="auto">
          <a:xfrm>
            <a:off x="6756963" y="3429000"/>
            <a:ext cx="3521511" cy="1754326"/>
          </a:xfrm>
          <a:prstGeom prst="rect">
            <a:avLst/>
          </a:prstGeom>
          <a:noFill/>
          <a:ln w="9525">
            <a:noFill/>
            <a:miter lim="800000"/>
            <a:headEnd/>
            <a:tailEnd/>
          </a:ln>
        </p:spPr>
        <p:txBody>
          <a:bodyPr wrap="square" anchor="ctr">
            <a:spAutoFit/>
          </a:bodyPr>
          <a:lstStyle/>
          <a:p>
            <a:pPr marL="0" marR="0" lvl="0" indent="0" algn="just" defTabSz="914400" eaLnBrk="0" fontAlgn="auto" latinLnBrk="0" hangingPunct="0">
              <a:lnSpc>
                <a:spcPct val="100000"/>
              </a:lnSpc>
              <a:spcBef>
                <a:spcPts val="0"/>
              </a:spcBef>
              <a:spcAft>
                <a:spcPts val="0"/>
              </a:spcAft>
              <a:buClrTx/>
              <a:buSzTx/>
              <a:buFontTx/>
              <a:buNone/>
              <a:tabLst/>
              <a:defRPr/>
            </a:pPr>
            <a:r>
              <a:rPr kumimoji="0" lang="de-DE" b="1" i="0" u="none" strike="noStrike" kern="0" cap="none" spc="0" normalizeH="0" baseline="0" noProof="0" dirty="0">
                <a:ln>
                  <a:noFill/>
                </a:ln>
                <a:solidFill>
                  <a:srgbClr val="3333FF"/>
                </a:solidFill>
                <a:effectLst/>
                <a:uLnTx/>
                <a:uFillTx/>
                <a:cs typeface="Times New Roman" pitchFamily="18" charset="0"/>
              </a:rPr>
              <a:t>Burkhard Müller</a:t>
            </a:r>
            <a:endParaRPr kumimoji="0" lang="de-DE" b="0" i="0" u="none" strike="noStrike" kern="0" cap="none" spc="0" normalizeH="0" baseline="0" noProof="0" dirty="0">
              <a:ln>
                <a:noFill/>
              </a:ln>
              <a:solidFill>
                <a:srgbClr val="3333FF"/>
              </a:solidFill>
              <a:effectLst/>
              <a:uLnTx/>
              <a:uFillTx/>
            </a:endParaRPr>
          </a:p>
          <a:p>
            <a:pPr marL="0" marR="0" lvl="0" indent="0" algn="just" defTabSz="914400" eaLnBrk="0" fontAlgn="auto" latinLnBrk="0" hangingPunct="0">
              <a:lnSpc>
                <a:spcPct val="100000"/>
              </a:lnSpc>
              <a:spcBef>
                <a:spcPts val="0"/>
              </a:spcBef>
              <a:spcAft>
                <a:spcPts val="0"/>
              </a:spcAft>
              <a:buClrTx/>
              <a:buSzTx/>
              <a:buFontTx/>
              <a:buNone/>
              <a:tabLst/>
              <a:defRPr/>
            </a:pPr>
            <a:r>
              <a:rPr kumimoji="0" lang="de-DE" b="1" i="0" u="none" strike="noStrike" kern="0" cap="none" spc="0" normalizeH="0" baseline="0" noProof="0" dirty="0">
                <a:ln>
                  <a:noFill/>
                </a:ln>
                <a:solidFill>
                  <a:srgbClr val="3333FF"/>
                </a:solidFill>
                <a:effectLst/>
                <a:uLnTx/>
                <a:uFillTx/>
                <a:cs typeface="Times New Roman" pitchFamily="18" charset="0"/>
              </a:rPr>
              <a:t>J.-R.-Becher-Straße18</a:t>
            </a:r>
            <a:endParaRPr kumimoji="0" lang="de-DE" b="0" i="0" u="none" strike="noStrike" kern="0" cap="none" spc="0" normalizeH="0" baseline="0" noProof="0" dirty="0">
              <a:ln>
                <a:noFill/>
              </a:ln>
              <a:solidFill>
                <a:srgbClr val="3333FF"/>
              </a:solidFill>
              <a:effectLst/>
              <a:uLnTx/>
              <a:uFillTx/>
            </a:endParaRPr>
          </a:p>
          <a:p>
            <a:pPr marL="0" marR="0" lvl="0" indent="0" algn="just" defTabSz="914400" eaLnBrk="0" fontAlgn="auto" latinLnBrk="0" hangingPunct="0">
              <a:lnSpc>
                <a:spcPct val="100000"/>
              </a:lnSpc>
              <a:spcBef>
                <a:spcPts val="0"/>
              </a:spcBef>
              <a:spcAft>
                <a:spcPts val="0"/>
              </a:spcAft>
              <a:buClrTx/>
              <a:buSzTx/>
              <a:buFontTx/>
              <a:buNone/>
              <a:tabLst/>
              <a:defRPr/>
            </a:pPr>
            <a:r>
              <a:rPr kumimoji="0" lang="de-DE" b="1" i="0" u="none" strike="noStrike" kern="0" cap="none" spc="0" normalizeH="0" baseline="0" noProof="0" dirty="0">
                <a:ln>
                  <a:noFill/>
                </a:ln>
                <a:solidFill>
                  <a:srgbClr val="3333FF"/>
                </a:solidFill>
                <a:effectLst/>
                <a:uLnTx/>
                <a:uFillTx/>
                <a:cs typeface="Times New Roman" pitchFamily="18" charset="0"/>
              </a:rPr>
              <a:t>04279 Leipzig</a:t>
            </a:r>
            <a:endParaRPr kumimoji="0" lang="de-DE" b="0" i="0" u="none" strike="noStrike" kern="0" cap="none" spc="0" normalizeH="0" baseline="0" noProof="0" dirty="0">
              <a:ln>
                <a:noFill/>
              </a:ln>
              <a:solidFill>
                <a:srgbClr val="3333FF"/>
              </a:solidFill>
              <a:effectLst/>
              <a:uLnTx/>
              <a:uFillTx/>
            </a:endParaRPr>
          </a:p>
          <a:p>
            <a:pPr marL="0" marR="0" lvl="0" indent="0" algn="just" defTabSz="914400" eaLnBrk="0" fontAlgn="auto" latinLnBrk="0" hangingPunct="0">
              <a:lnSpc>
                <a:spcPct val="100000"/>
              </a:lnSpc>
              <a:spcBef>
                <a:spcPts val="0"/>
              </a:spcBef>
              <a:spcAft>
                <a:spcPts val="0"/>
              </a:spcAft>
              <a:buClrTx/>
              <a:buSzTx/>
              <a:buFontTx/>
              <a:buNone/>
              <a:tabLst/>
              <a:defRPr/>
            </a:pPr>
            <a:r>
              <a:rPr kumimoji="0" lang="de-DE" b="1" i="0" u="none" strike="noStrike" kern="0" cap="none" spc="0" normalizeH="0" baseline="0" noProof="0" dirty="0">
                <a:ln>
                  <a:noFill/>
                </a:ln>
                <a:solidFill>
                  <a:srgbClr val="3333FF"/>
                </a:solidFill>
                <a:effectLst/>
                <a:uLnTx/>
                <a:uFillTx/>
                <a:cs typeface="Times New Roman" pitchFamily="18" charset="0"/>
              </a:rPr>
              <a:t>Tel.: 0341 – 3301581</a:t>
            </a:r>
            <a:endParaRPr kumimoji="0" lang="de-DE" b="0" i="0" u="none" strike="noStrike" kern="0" cap="none" spc="0" normalizeH="0" baseline="0" noProof="0" dirty="0">
              <a:ln>
                <a:noFill/>
              </a:ln>
              <a:solidFill>
                <a:srgbClr val="3333FF"/>
              </a:solidFill>
              <a:effectLst/>
              <a:uLnTx/>
              <a:uFillTx/>
            </a:endParaRPr>
          </a:p>
          <a:p>
            <a:pPr marL="0" marR="0" lvl="0" indent="0" algn="just" defTabSz="914400" eaLnBrk="0" fontAlgn="auto" latinLnBrk="0" hangingPunct="0">
              <a:lnSpc>
                <a:spcPct val="100000"/>
              </a:lnSpc>
              <a:spcBef>
                <a:spcPts val="0"/>
              </a:spcBef>
              <a:spcAft>
                <a:spcPts val="0"/>
              </a:spcAft>
              <a:buClrTx/>
              <a:buSzTx/>
              <a:buFontTx/>
              <a:buNone/>
              <a:tabLst/>
              <a:defRPr/>
            </a:pPr>
            <a:r>
              <a:rPr kumimoji="0" lang="de-DE" b="1" i="0" u="none" strike="noStrike" kern="0" cap="none" spc="0" normalizeH="0" baseline="0" noProof="0" dirty="0">
                <a:ln>
                  <a:noFill/>
                </a:ln>
                <a:solidFill>
                  <a:srgbClr val="3333FF"/>
                </a:solidFill>
                <a:effectLst/>
                <a:uLnTx/>
                <a:uFillTx/>
                <a:cs typeface="Times New Roman" pitchFamily="18" charset="0"/>
              </a:rPr>
              <a:t>Funk: 0174-9241261</a:t>
            </a:r>
            <a:endParaRPr kumimoji="0" lang="de-DE" b="0" i="0" u="none" strike="noStrike" kern="0" cap="none" spc="0" normalizeH="0" baseline="0" noProof="0" dirty="0">
              <a:ln>
                <a:noFill/>
              </a:ln>
              <a:solidFill>
                <a:srgbClr val="3333FF"/>
              </a:solidFill>
              <a:effectLst/>
              <a:uLnTx/>
              <a:uFillTx/>
            </a:endParaRPr>
          </a:p>
          <a:p>
            <a:pPr marL="0" marR="0" lvl="0" indent="0" algn="just" defTabSz="914400" eaLnBrk="0" fontAlgn="auto" latinLnBrk="0" hangingPunct="0">
              <a:lnSpc>
                <a:spcPct val="100000"/>
              </a:lnSpc>
              <a:spcBef>
                <a:spcPts val="0"/>
              </a:spcBef>
              <a:spcAft>
                <a:spcPts val="0"/>
              </a:spcAft>
              <a:buClrTx/>
              <a:buSzTx/>
              <a:buFontTx/>
              <a:buNone/>
              <a:tabLst/>
              <a:defRPr/>
            </a:pPr>
            <a:r>
              <a:rPr kumimoji="0" lang="de-DE" b="1" i="0" u="none" strike="noStrike" kern="0" cap="none" spc="0" normalizeH="0" baseline="0" noProof="0" dirty="0">
                <a:ln>
                  <a:noFill/>
                </a:ln>
                <a:solidFill>
                  <a:srgbClr val="3333FF"/>
                </a:solidFill>
                <a:effectLst/>
                <a:uLnTx/>
                <a:uFillTx/>
                <a:cs typeface="Times New Roman" pitchFamily="18" charset="0"/>
              </a:rPr>
              <a:t>E-Mail: burkhard.55@gmx.net</a:t>
            </a:r>
            <a:endParaRPr kumimoji="0" lang="de-DE" b="0" i="0" u="none" strike="noStrike" kern="0" cap="none" spc="0" normalizeH="0" baseline="0" noProof="0" dirty="0">
              <a:ln>
                <a:noFill/>
              </a:ln>
              <a:solidFill>
                <a:srgbClr val="3333FF"/>
              </a:solidFill>
              <a:effectLst/>
              <a:uLnTx/>
              <a:uFillTx/>
            </a:endParaRPr>
          </a:p>
        </p:txBody>
      </p:sp>
      <p:sp>
        <p:nvSpPr>
          <p:cNvPr id="5" name="Titel 3">
            <a:extLst>
              <a:ext uri="{FF2B5EF4-FFF2-40B4-BE49-F238E27FC236}">
                <a16:creationId xmlns:a16="http://schemas.microsoft.com/office/drawing/2014/main" id="{C23897A6-04C5-519D-DA0F-E5C302BEBB0F}"/>
              </a:ext>
            </a:extLst>
          </p:cNvPr>
          <p:cNvSpPr txBox="1">
            <a:spLocks/>
          </p:cNvSpPr>
          <p:nvPr/>
        </p:nvSpPr>
        <p:spPr>
          <a:xfrm>
            <a:off x="4098664" y="194696"/>
            <a:ext cx="5031614" cy="36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800" b="1" kern="1200">
                <a:solidFill>
                  <a:schemeClr val="tx1"/>
                </a:solidFill>
                <a:latin typeface="Bahnschrift" panose="020B0502040204020203" pitchFamily="34" charset="0"/>
                <a:ea typeface="+mj-ea"/>
                <a:cs typeface="+mj-cs"/>
              </a:defRPr>
            </a:lvl1pPr>
          </a:lstStyle>
          <a:p>
            <a:r>
              <a:rPr lang="de-DE" sz="2000" dirty="0">
                <a:latin typeface="+mn-lt"/>
              </a:rPr>
              <a:t>Kontaktdaten Beobachterwesen HVS</a:t>
            </a:r>
          </a:p>
        </p:txBody>
      </p:sp>
      <p:sp>
        <p:nvSpPr>
          <p:cNvPr id="6" name="Textfeld 5">
            <a:extLst>
              <a:ext uri="{FF2B5EF4-FFF2-40B4-BE49-F238E27FC236}">
                <a16:creationId xmlns:a16="http://schemas.microsoft.com/office/drawing/2014/main" id="{492C787F-8531-1852-6758-C1AA125DC856}"/>
              </a:ext>
            </a:extLst>
          </p:cNvPr>
          <p:cNvSpPr txBox="1"/>
          <p:nvPr/>
        </p:nvSpPr>
        <p:spPr>
          <a:xfrm>
            <a:off x="3513549" y="1281715"/>
            <a:ext cx="5164902" cy="1631216"/>
          </a:xfrm>
          <a:prstGeom prst="rect">
            <a:avLst/>
          </a:prstGeom>
          <a:noFill/>
        </p:spPr>
        <p:txBody>
          <a:bodyPr wrap="square" rtlCol="0">
            <a:spAutoFit/>
          </a:bodyPr>
          <a:lstStyle/>
          <a:p>
            <a:pPr algn="ctr"/>
            <a:r>
              <a:rPr lang="de-DE" sz="2000" b="1" dirty="0">
                <a:solidFill>
                  <a:srgbClr val="00B050"/>
                </a:solidFill>
              </a:rPr>
              <a:t>Wir bedanken uns für eure Aufmerksamkeit und bei Fragen oder Anregungen zur Vereinsbeobachtung könnt ihr euch gern an folgende Sportfreunde wenden :</a:t>
            </a:r>
          </a:p>
        </p:txBody>
      </p:sp>
    </p:spTree>
    <p:extLst>
      <p:ext uri="{BB962C8B-B14F-4D97-AF65-F5344CB8AC3E}">
        <p14:creationId xmlns:p14="http://schemas.microsoft.com/office/powerpoint/2010/main" val="353341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2000"/>
                                        <p:tgtEl>
                                          <p:spTgt spid="3"/>
                                        </p:tgtEl>
                                      </p:cBhvr>
                                    </p:animEffect>
                                    <p:anim calcmode="lin" valueType="num">
                                      <p:cBhvr>
                                        <p:cTn id="22" dur="2000" fill="hold"/>
                                        <p:tgtEl>
                                          <p:spTgt spid="3"/>
                                        </p:tgtEl>
                                        <p:attrNameLst>
                                          <p:attrName>ppt_w</p:attrName>
                                        </p:attrNameLst>
                                      </p:cBhvr>
                                      <p:tavLst>
                                        <p:tav tm="0" fmla="#ppt_w*sin(2.5*pi*$)">
                                          <p:val>
                                            <p:fltVal val="0"/>
                                          </p:val>
                                        </p:tav>
                                        <p:tav tm="100000">
                                          <p:val>
                                            <p:fltVal val="1"/>
                                          </p:val>
                                        </p:tav>
                                      </p:tavLst>
                                    </p:anim>
                                    <p:anim calcmode="lin" valueType="num">
                                      <p:cBhvr>
                                        <p:cTn id="23"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2000"/>
                                        <p:tgtEl>
                                          <p:spTgt spid="4"/>
                                        </p:tgtEl>
                                      </p:cBhvr>
                                    </p:animEffect>
                                    <p:anim calcmode="lin" valueType="num">
                                      <p:cBhvr>
                                        <p:cTn id="29" dur="2000" fill="hold"/>
                                        <p:tgtEl>
                                          <p:spTgt spid="4"/>
                                        </p:tgtEl>
                                        <p:attrNameLst>
                                          <p:attrName>ppt_w</p:attrName>
                                        </p:attrNameLst>
                                      </p:cBhvr>
                                      <p:tavLst>
                                        <p:tav tm="0" fmla="#ppt_w*sin(2.5*pi*$)">
                                          <p:val>
                                            <p:fltVal val="0"/>
                                          </p:val>
                                        </p:tav>
                                        <p:tav tm="100000">
                                          <p:val>
                                            <p:fltVal val="1"/>
                                          </p:val>
                                        </p:tav>
                                      </p:tavLst>
                                    </p:anim>
                                    <p:anim calcmode="lin" valueType="num">
                                      <p:cBhvr>
                                        <p:cTn id="30"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4">
            <a:extLst>
              <a:ext uri="{FF2B5EF4-FFF2-40B4-BE49-F238E27FC236}">
                <a16:creationId xmlns:a16="http://schemas.microsoft.com/office/drawing/2014/main" id="{1C7FF3B2-FAB6-EE39-8008-AAFECC688108}"/>
              </a:ext>
            </a:extLst>
          </p:cNvPr>
          <p:cNvSpPr>
            <a:spLocks noGrp="1"/>
          </p:cNvSpPr>
          <p:nvPr>
            <p:ph type="sldNum" sz="quarter" idx="4294967295"/>
          </p:nvPr>
        </p:nvSpPr>
        <p:spPr>
          <a:xfrm rot="16200000">
            <a:off x="261662" y="5962170"/>
            <a:ext cx="451265" cy="293472"/>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86562E-0972-4C14-9F09-89E17ADBCADE}" type="slidenum">
              <a:rPr kumimoji="0" lang="de-DE" sz="1100" b="1" i="0" u="none" strike="noStrike" kern="1200" cap="none" spc="0" normalizeH="0" baseline="0" noProof="0" smtClean="0">
                <a:ln>
                  <a:noFill/>
                </a:ln>
                <a:solidFill>
                  <a:srgbClr val="00925B"/>
                </a:solidFill>
                <a:effectLst/>
                <a:uLnTx/>
                <a:uFillTx/>
                <a:latin typeface="Century Gothic" panose="020B0502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de-DE" sz="1050" b="1" i="0" u="none" strike="noStrike" kern="1200" cap="none" spc="0" normalizeH="0" baseline="0" noProof="0" dirty="0">
              <a:ln>
                <a:noFill/>
              </a:ln>
              <a:solidFill>
                <a:srgbClr val="00925B"/>
              </a:solidFill>
              <a:effectLst/>
              <a:uLnTx/>
              <a:uFillTx/>
              <a:latin typeface="Century Gothic" panose="020B0502020202020204" pitchFamily="34" charset="0"/>
              <a:ea typeface="+mn-ea"/>
              <a:cs typeface="+mn-cs"/>
            </a:endParaRPr>
          </a:p>
        </p:txBody>
      </p:sp>
      <p:sp>
        <p:nvSpPr>
          <p:cNvPr id="7" name="Fußzeilenplatzhalter 16">
            <a:extLst>
              <a:ext uri="{FF2B5EF4-FFF2-40B4-BE49-F238E27FC236}">
                <a16:creationId xmlns:a16="http://schemas.microsoft.com/office/drawing/2014/main" id="{A93CDFA7-C80B-4B2D-3E8C-F9A1A948C139}"/>
              </a:ext>
            </a:extLst>
          </p:cNvPr>
          <p:cNvSpPr>
            <a:spLocks noGrp="1"/>
          </p:cNvSpPr>
          <p:nvPr>
            <p:ph type="ftr" sz="quarter" idx="4294967295"/>
          </p:nvPr>
        </p:nvSpPr>
        <p:spPr>
          <a:xfrm rot="16200000">
            <a:off x="-1567755" y="2897607"/>
            <a:ext cx="4114800" cy="293471"/>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a:ln>
                  <a:noFill/>
                </a:ln>
                <a:solidFill>
                  <a:srgbClr val="00925B"/>
                </a:solidFill>
                <a:effectLst/>
                <a:uLnTx/>
                <a:uFillTx/>
                <a:latin typeface="Century Gothic" panose="020B0502020202020204" pitchFamily="34" charset="0"/>
                <a:ea typeface="+mn-ea"/>
                <a:cs typeface="+mn-cs"/>
              </a:rPr>
              <a:t>Vereinsbeobachtungsschulung</a:t>
            </a:r>
          </a:p>
        </p:txBody>
      </p:sp>
      <p:sp>
        <p:nvSpPr>
          <p:cNvPr id="3" name="Textfeld 2">
            <a:extLst>
              <a:ext uri="{FF2B5EF4-FFF2-40B4-BE49-F238E27FC236}">
                <a16:creationId xmlns:a16="http://schemas.microsoft.com/office/drawing/2014/main" id="{3B0E09B9-773F-1F6B-23A0-40B8CF51D5ED}"/>
              </a:ext>
            </a:extLst>
          </p:cNvPr>
          <p:cNvSpPr txBox="1"/>
          <p:nvPr/>
        </p:nvSpPr>
        <p:spPr>
          <a:xfrm>
            <a:off x="1264023" y="112561"/>
            <a:ext cx="1102659" cy="400110"/>
          </a:xfrm>
          <a:prstGeom prst="rect">
            <a:avLst/>
          </a:prstGeom>
          <a:noFill/>
        </p:spPr>
        <p:txBody>
          <a:bodyPr wrap="square" rtlCol="0">
            <a:spAutoFit/>
          </a:bodyPr>
          <a:lstStyle/>
          <a:p>
            <a:r>
              <a:rPr lang="de-DE" sz="2000" b="1" dirty="0"/>
              <a:t>Thema</a:t>
            </a:r>
          </a:p>
        </p:txBody>
      </p:sp>
      <p:sp>
        <p:nvSpPr>
          <p:cNvPr id="13" name="Textfeld 12">
            <a:extLst>
              <a:ext uri="{FF2B5EF4-FFF2-40B4-BE49-F238E27FC236}">
                <a16:creationId xmlns:a16="http://schemas.microsoft.com/office/drawing/2014/main" id="{6C570595-7931-85C5-C4CE-A6D5392EFCDF}"/>
              </a:ext>
            </a:extLst>
          </p:cNvPr>
          <p:cNvSpPr txBox="1"/>
          <p:nvPr/>
        </p:nvSpPr>
        <p:spPr>
          <a:xfrm>
            <a:off x="4968815" y="112561"/>
            <a:ext cx="1509623" cy="400110"/>
          </a:xfrm>
          <a:prstGeom prst="rect">
            <a:avLst/>
          </a:prstGeom>
          <a:noFill/>
        </p:spPr>
        <p:txBody>
          <a:bodyPr wrap="square" rtlCol="0">
            <a:spAutoFit/>
          </a:bodyPr>
          <a:lstStyle/>
          <a:p>
            <a:pPr algn="ctr"/>
            <a:r>
              <a:rPr lang="de-DE" sz="2000" b="1" dirty="0"/>
              <a:t>Einladung</a:t>
            </a:r>
          </a:p>
        </p:txBody>
      </p:sp>
      <p:sp>
        <p:nvSpPr>
          <p:cNvPr id="14" name="Textfeld 13">
            <a:extLst>
              <a:ext uri="{FF2B5EF4-FFF2-40B4-BE49-F238E27FC236}">
                <a16:creationId xmlns:a16="http://schemas.microsoft.com/office/drawing/2014/main" id="{DE6ECC73-EA77-F4D2-AFCB-A98DAB9E2E2E}"/>
              </a:ext>
            </a:extLst>
          </p:cNvPr>
          <p:cNvSpPr txBox="1"/>
          <p:nvPr/>
        </p:nvSpPr>
        <p:spPr>
          <a:xfrm>
            <a:off x="957532" y="1310255"/>
            <a:ext cx="10774393" cy="1015663"/>
          </a:xfrm>
          <a:prstGeom prst="rect">
            <a:avLst/>
          </a:prstGeom>
          <a:noFill/>
        </p:spPr>
        <p:txBody>
          <a:bodyPr wrap="square" rtlCol="0">
            <a:spAutoFit/>
          </a:bodyPr>
          <a:lstStyle/>
          <a:p>
            <a:r>
              <a:rPr lang="de-DE" sz="2000" b="1" dirty="0"/>
              <a:t>Einladung wurde am 30.05.2024 von der Geschäftsstelle des HVS an alle Vereine der SL, VBL und RLS MAJ als Staffelrundschreiben an Abteilungsleiter und Stellvertreter versendet</a:t>
            </a:r>
          </a:p>
        </p:txBody>
      </p:sp>
      <p:sp>
        <p:nvSpPr>
          <p:cNvPr id="15" name="Textfeld 14">
            <a:extLst>
              <a:ext uri="{FF2B5EF4-FFF2-40B4-BE49-F238E27FC236}">
                <a16:creationId xmlns:a16="http://schemas.microsoft.com/office/drawing/2014/main" id="{15D6477A-C165-4F64-0BF6-F61EDDB9E39E}"/>
              </a:ext>
            </a:extLst>
          </p:cNvPr>
          <p:cNvSpPr txBox="1"/>
          <p:nvPr/>
        </p:nvSpPr>
        <p:spPr>
          <a:xfrm>
            <a:off x="957532" y="2678974"/>
            <a:ext cx="10774393" cy="400110"/>
          </a:xfrm>
          <a:prstGeom prst="rect">
            <a:avLst/>
          </a:prstGeom>
          <a:noFill/>
        </p:spPr>
        <p:txBody>
          <a:bodyPr wrap="square" rtlCol="0">
            <a:spAutoFit/>
          </a:bodyPr>
          <a:lstStyle/>
          <a:p>
            <a:r>
              <a:rPr lang="de-DE" sz="2000" b="1" dirty="0"/>
              <a:t>Die Anmeldung zur Schulung sollte bis 31.07.2024 erfolgen</a:t>
            </a:r>
          </a:p>
        </p:txBody>
      </p:sp>
      <p:sp>
        <p:nvSpPr>
          <p:cNvPr id="16" name="Textfeld 15">
            <a:extLst>
              <a:ext uri="{FF2B5EF4-FFF2-40B4-BE49-F238E27FC236}">
                <a16:creationId xmlns:a16="http://schemas.microsoft.com/office/drawing/2014/main" id="{0701E6E4-7E46-7CAA-7BAB-A53733D37C3F}"/>
              </a:ext>
            </a:extLst>
          </p:cNvPr>
          <p:cNvSpPr txBox="1"/>
          <p:nvPr/>
        </p:nvSpPr>
        <p:spPr>
          <a:xfrm>
            <a:off x="957529" y="3457157"/>
            <a:ext cx="10714008" cy="707886"/>
          </a:xfrm>
          <a:prstGeom prst="rect">
            <a:avLst/>
          </a:prstGeom>
          <a:noFill/>
        </p:spPr>
        <p:txBody>
          <a:bodyPr wrap="square" rtlCol="0">
            <a:spAutoFit/>
          </a:bodyPr>
          <a:lstStyle/>
          <a:p>
            <a:r>
              <a:rPr lang="de-DE" sz="2000" b="1" dirty="0"/>
              <a:t>20 Vereine sind dem nicht nach gekommen, der Meldeschluss wurde bis 09.08.2024 verlängert</a:t>
            </a:r>
          </a:p>
        </p:txBody>
      </p:sp>
      <p:sp>
        <p:nvSpPr>
          <p:cNvPr id="18" name="Textfeld 17">
            <a:extLst>
              <a:ext uri="{FF2B5EF4-FFF2-40B4-BE49-F238E27FC236}">
                <a16:creationId xmlns:a16="http://schemas.microsoft.com/office/drawing/2014/main" id="{79F794EB-3DAF-1CC1-A1A4-994F634BDADF}"/>
              </a:ext>
            </a:extLst>
          </p:cNvPr>
          <p:cNvSpPr txBox="1"/>
          <p:nvPr/>
        </p:nvSpPr>
        <p:spPr>
          <a:xfrm>
            <a:off x="957530" y="4398297"/>
            <a:ext cx="10714007" cy="707886"/>
          </a:xfrm>
          <a:prstGeom prst="rect">
            <a:avLst/>
          </a:prstGeom>
          <a:noFill/>
        </p:spPr>
        <p:txBody>
          <a:bodyPr wrap="square" rtlCol="0">
            <a:spAutoFit/>
          </a:bodyPr>
          <a:lstStyle/>
          <a:p>
            <a:r>
              <a:rPr lang="de-DE" sz="2000" b="1" dirty="0"/>
              <a:t>Es gibt 1 Verein der auch bis 09.08.2024 sich nicht angemeldet hat und der dem zu Folge ein Bescheid wegen Nichteinhaltung des Meldetermins erhalten hat</a:t>
            </a:r>
          </a:p>
        </p:txBody>
      </p:sp>
      <p:sp>
        <p:nvSpPr>
          <p:cNvPr id="19" name="Textfeld 18">
            <a:extLst>
              <a:ext uri="{FF2B5EF4-FFF2-40B4-BE49-F238E27FC236}">
                <a16:creationId xmlns:a16="http://schemas.microsoft.com/office/drawing/2014/main" id="{15C9A194-B0B3-BC5C-A4D9-1A3F3BF31016}"/>
              </a:ext>
            </a:extLst>
          </p:cNvPr>
          <p:cNvSpPr txBox="1"/>
          <p:nvPr/>
        </p:nvSpPr>
        <p:spPr>
          <a:xfrm>
            <a:off x="957531" y="5430431"/>
            <a:ext cx="10714007" cy="707886"/>
          </a:xfrm>
          <a:prstGeom prst="rect">
            <a:avLst/>
          </a:prstGeom>
          <a:noFill/>
        </p:spPr>
        <p:txBody>
          <a:bodyPr wrap="square" rtlCol="0">
            <a:spAutoFit/>
          </a:bodyPr>
          <a:lstStyle/>
          <a:p>
            <a:r>
              <a:rPr lang="de-DE" sz="2000" b="1" dirty="0">
                <a:solidFill>
                  <a:srgbClr val="FF0000"/>
                </a:solidFill>
              </a:rPr>
              <a:t>Meine Bitte an alle ist die Meldefrist einzuhalten und somit einen reibungslosen Ablauf</a:t>
            </a:r>
          </a:p>
          <a:p>
            <a:r>
              <a:rPr lang="de-DE" sz="2000" b="1" dirty="0">
                <a:solidFill>
                  <a:srgbClr val="FF0000"/>
                </a:solidFill>
              </a:rPr>
              <a:t>ohne Mehraufwand zu gewähren </a:t>
            </a:r>
          </a:p>
        </p:txBody>
      </p:sp>
    </p:spTree>
    <p:extLst>
      <p:ext uri="{BB962C8B-B14F-4D97-AF65-F5344CB8AC3E}">
        <p14:creationId xmlns:p14="http://schemas.microsoft.com/office/powerpoint/2010/main" val="64466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500" fill="hold"/>
                                        <p:tgtEl>
                                          <p:spTgt spid="19"/>
                                        </p:tgtEl>
                                        <p:attrNameLst>
                                          <p:attrName>ppt_w</p:attrName>
                                        </p:attrNameLst>
                                      </p:cBhvr>
                                      <p:tavLst>
                                        <p:tav tm="0">
                                          <p:val>
                                            <p:fltVal val="0"/>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animEffect transition="in" filter="fade">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4">
            <a:extLst>
              <a:ext uri="{FF2B5EF4-FFF2-40B4-BE49-F238E27FC236}">
                <a16:creationId xmlns:a16="http://schemas.microsoft.com/office/drawing/2014/main" id="{1C7FF3B2-FAB6-EE39-8008-AAFECC688108}"/>
              </a:ext>
            </a:extLst>
          </p:cNvPr>
          <p:cNvSpPr>
            <a:spLocks noGrp="1"/>
          </p:cNvSpPr>
          <p:nvPr>
            <p:ph type="sldNum" sz="quarter" idx="4294967295"/>
          </p:nvPr>
        </p:nvSpPr>
        <p:spPr>
          <a:xfrm rot="16200000">
            <a:off x="261662" y="5962170"/>
            <a:ext cx="451265" cy="293472"/>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86562E-0972-4C14-9F09-89E17ADBCADE}" type="slidenum">
              <a:rPr kumimoji="0" lang="de-DE" sz="1100" b="1" i="0" u="none" strike="noStrike" kern="1200" cap="none" spc="0" normalizeH="0" baseline="0" noProof="0" smtClean="0">
                <a:ln>
                  <a:noFill/>
                </a:ln>
                <a:solidFill>
                  <a:srgbClr val="00925B"/>
                </a:solidFill>
                <a:effectLst/>
                <a:uLnTx/>
                <a:uFillTx/>
                <a:latin typeface="Century Gothic" panose="020B0502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de-DE" sz="1050" b="1" i="0" u="none" strike="noStrike" kern="1200" cap="none" spc="0" normalizeH="0" baseline="0" noProof="0" dirty="0">
              <a:ln>
                <a:noFill/>
              </a:ln>
              <a:solidFill>
                <a:srgbClr val="00925B"/>
              </a:solidFill>
              <a:effectLst/>
              <a:uLnTx/>
              <a:uFillTx/>
              <a:latin typeface="Century Gothic" panose="020B0502020202020204" pitchFamily="34" charset="0"/>
              <a:ea typeface="+mn-ea"/>
              <a:cs typeface="+mn-cs"/>
            </a:endParaRPr>
          </a:p>
        </p:txBody>
      </p:sp>
      <p:sp>
        <p:nvSpPr>
          <p:cNvPr id="7" name="Fußzeilenplatzhalter 16">
            <a:extLst>
              <a:ext uri="{FF2B5EF4-FFF2-40B4-BE49-F238E27FC236}">
                <a16:creationId xmlns:a16="http://schemas.microsoft.com/office/drawing/2014/main" id="{A93CDFA7-C80B-4B2D-3E8C-F9A1A948C139}"/>
              </a:ext>
            </a:extLst>
          </p:cNvPr>
          <p:cNvSpPr>
            <a:spLocks noGrp="1"/>
          </p:cNvSpPr>
          <p:nvPr>
            <p:ph type="ftr" sz="quarter" idx="4294967295"/>
          </p:nvPr>
        </p:nvSpPr>
        <p:spPr>
          <a:xfrm rot="16200000">
            <a:off x="-1567755" y="2897607"/>
            <a:ext cx="4114800" cy="293471"/>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1" i="0" u="none" strike="noStrike" kern="1200" cap="none" spc="0" normalizeH="0" baseline="0" noProof="0" dirty="0">
                <a:ln>
                  <a:noFill/>
                </a:ln>
                <a:solidFill>
                  <a:srgbClr val="00925B"/>
                </a:solidFill>
                <a:effectLst/>
                <a:uLnTx/>
                <a:uFillTx/>
                <a:latin typeface="Century Gothic" panose="020B0502020202020204" pitchFamily="34" charset="0"/>
                <a:ea typeface="+mn-ea"/>
                <a:cs typeface="+mn-cs"/>
              </a:rPr>
              <a:t>Vereinsbeobachtungsschulung</a:t>
            </a:r>
          </a:p>
        </p:txBody>
      </p:sp>
      <p:sp>
        <p:nvSpPr>
          <p:cNvPr id="5" name="Titel 1">
            <a:extLst>
              <a:ext uri="{FF2B5EF4-FFF2-40B4-BE49-F238E27FC236}">
                <a16:creationId xmlns:a16="http://schemas.microsoft.com/office/drawing/2014/main" id="{40E9C10F-771A-7616-1B75-D62A965AE459}"/>
              </a:ext>
            </a:extLst>
          </p:cNvPr>
          <p:cNvSpPr>
            <a:spLocks noGrp="1"/>
          </p:cNvSpPr>
          <p:nvPr>
            <p:ph type="ctrTitle"/>
          </p:nvPr>
        </p:nvSpPr>
        <p:spPr>
          <a:xfrm>
            <a:off x="3544646" y="54433"/>
            <a:ext cx="7383331" cy="516366"/>
          </a:xfrm>
        </p:spPr>
        <p:txBody>
          <a:bodyPr>
            <a:normAutofit fontScale="90000"/>
          </a:bodyPr>
          <a:lstStyle/>
          <a:p>
            <a:pPr algn="l"/>
            <a:r>
              <a:rPr lang="de-DE" sz="3200" b="1" dirty="0"/>
              <a:t>Warum eine Vereinsbeobachtung?</a:t>
            </a:r>
          </a:p>
        </p:txBody>
      </p:sp>
      <p:sp>
        <p:nvSpPr>
          <p:cNvPr id="4" name="Untertitel 3">
            <a:extLst>
              <a:ext uri="{FF2B5EF4-FFF2-40B4-BE49-F238E27FC236}">
                <a16:creationId xmlns:a16="http://schemas.microsoft.com/office/drawing/2014/main" id="{1B1FE4B1-7DE3-1B86-D84A-DC52EDD5C1F4}"/>
              </a:ext>
            </a:extLst>
          </p:cNvPr>
          <p:cNvSpPr>
            <a:spLocks noGrp="1"/>
          </p:cNvSpPr>
          <p:nvPr>
            <p:ph type="subTitle" idx="1"/>
          </p:nvPr>
        </p:nvSpPr>
        <p:spPr>
          <a:xfrm>
            <a:off x="828335" y="980789"/>
            <a:ext cx="11187953" cy="1500145"/>
          </a:xfrm>
        </p:spPr>
        <p:txBody>
          <a:bodyPr/>
          <a:lstStyle/>
          <a:p>
            <a:pPr marL="342900" indent="-342900">
              <a:buFontTx/>
              <a:buChar char="-"/>
            </a:pPr>
            <a:r>
              <a:rPr kumimoji="0" lang="de-DE" sz="2000" b="1" i="0" u="none" strike="noStrike" kern="1200" cap="none" spc="0" normalizeH="0" baseline="0" noProof="0" dirty="0">
                <a:ln>
                  <a:noFill/>
                </a:ln>
                <a:solidFill>
                  <a:prstClr val="black"/>
                </a:solidFill>
                <a:effectLst/>
                <a:uLnTx/>
                <a:uFillTx/>
                <a:latin typeface="Century Gothic"/>
                <a:ea typeface="+mn-ea"/>
                <a:cs typeface="+mn-cs"/>
              </a:rPr>
              <a:t>stetige Beurteilung und Verbesserung der SR-Leistungen aller Teams im HVS</a:t>
            </a:r>
          </a:p>
          <a:p>
            <a:pPr marL="342900" indent="-342900">
              <a:buFontTx/>
              <a:buChar char="-"/>
            </a:pPr>
            <a:r>
              <a:rPr kumimoji="0" lang="de-DE" sz="2000" b="1" i="0" u="none" strike="noStrike" kern="1200" cap="none" spc="0" normalizeH="0" baseline="0" noProof="0" dirty="0">
                <a:ln>
                  <a:noFill/>
                </a:ln>
                <a:solidFill>
                  <a:prstClr val="black"/>
                </a:solidFill>
                <a:effectLst/>
                <a:uLnTx/>
                <a:uFillTx/>
                <a:latin typeface="Century Gothic"/>
                <a:ea typeface="+mn-ea"/>
                <a:cs typeface="+mn-cs"/>
              </a:rPr>
              <a:t>Neben der Leistungsbeurteilung der Schiedsrichter,</a:t>
            </a:r>
            <a:r>
              <a:rPr kumimoji="0" lang="de-DE" sz="2000" b="1" i="0" u="none" strike="noStrike" kern="1200" cap="none" spc="0" normalizeH="0" noProof="0" dirty="0">
                <a:ln>
                  <a:noFill/>
                </a:ln>
                <a:solidFill>
                  <a:prstClr val="black"/>
                </a:solidFill>
                <a:effectLst/>
                <a:uLnTx/>
                <a:uFillTx/>
                <a:latin typeface="Century Gothic"/>
                <a:ea typeface="+mn-ea"/>
                <a:cs typeface="+mn-cs"/>
              </a:rPr>
              <a:t> </a:t>
            </a:r>
            <a:r>
              <a:rPr kumimoji="0" lang="de-DE" sz="2000" b="1" i="0" u="none" strike="noStrike" kern="1200" cap="none" spc="0" normalizeH="0" baseline="0" noProof="0" dirty="0">
                <a:ln>
                  <a:noFill/>
                </a:ln>
                <a:solidFill>
                  <a:prstClr val="black"/>
                </a:solidFill>
                <a:effectLst/>
                <a:uLnTx/>
                <a:uFillTx/>
                <a:latin typeface="Century Gothic"/>
                <a:ea typeface="+mn-ea"/>
                <a:cs typeface="+mn-cs"/>
              </a:rPr>
              <a:t>auch wertvolle Schwerpunkte für die Schulungen</a:t>
            </a:r>
            <a:endParaRPr lang="de-DE" sz="2000" dirty="0"/>
          </a:p>
        </p:txBody>
      </p:sp>
      <p:sp>
        <p:nvSpPr>
          <p:cNvPr id="10" name="Textfeld 9">
            <a:extLst>
              <a:ext uri="{FF2B5EF4-FFF2-40B4-BE49-F238E27FC236}">
                <a16:creationId xmlns:a16="http://schemas.microsoft.com/office/drawing/2014/main" id="{D713CBA9-53B0-E5AB-E5BC-B08AFF49A342}"/>
              </a:ext>
            </a:extLst>
          </p:cNvPr>
          <p:cNvSpPr txBox="1"/>
          <p:nvPr/>
        </p:nvSpPr>
        <p:spPr>
          <a:xfrm>
            <a:off x="903639" y="2526965"/>
            <a:ext cx="11037346"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000" b="1" dirty="0">
                <a:solidFill>
                  <a:prstClr val="black"/>
                </a:solidFill>
                <a:latin typeface="Century Gothic"/>
              </a:rPr>
              <a:t>- Vereinsb</a:t>
            </a:r>
            <a:r>
              <a:rPr kumimoji="0" lang="de-DE" sz="2000" b="1" i="0" u="none" strike="noStrike" kern="1200" cap="none" spc="0" normalizeH="0" baseline="0" noProof="0" dirty="0">
                <a:ln>
                  <a:noFill/>
                </a:ln>
                <a:solidFill>
                  <a:prstClr val="black"/>
                </a:solidFill>
                <a:effectLst/>
                <a:uLnTx/>
                <a:uFillTx/>
                <a:latin typeface="Century Gothic"/>
                <a:ea typeface="+mn-ea"/>
                <a:cs typeface="+mn-cs"/>
              </a:rPr>
              <a:t>eobachtung</a:t>
            </a:r>
            <a:r>
              <a:rPr lang="de-DE" sz="2000" b="1" dirty="0">
                <a:solidFill>
                  <a:prstClr val="black"/>
                </a:solidFill>
                <a:latin typeface="Century Gothic"/>
              </a:rPr>
              <a:t>sp</a:t>
            </a:r>
            <a:r>
              <a:rPr kumimoji="0" lang="de-DE" sz="2000" b="1" i="0" u="none" strike="noStrike" kern="1200" cap="none" spc="0" normalizeH="0" baseline="0" noProof="0" dirty="0">
                <a:ln>
                  <a:noFill/>
                </a:ln>
                <a:solidFill>
                  <a:prstClr val="black"/>
                </a:solidFill>
                <a:effectLst/>
                <a:uLnTx/>
                <a:uFillTx/>
                <a:latin typeface="Century Gothic"/>
                <a:ea typeface="+mn-ea"/>
                <a:cs typeface="+mn-cs"/>
              </a:rPr>
              <a:t>unktzahl fließt in die Leistungsbewertung der SR-Teams ein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Century Gothic"/>
                <a:ea typeface="+mn-ea"/>
                <a:cs typeface="+mn-cs"/>
              </a:rPr>
              <a:t>(20% Vereinsbeobachtungen + </a:t>
            </a:r>
            <a:r>
              <a:rPr lang="de-DE" sz="2000" b="1" dirty="0">
                <a:solidFill>
                  <a:prstClr val="black"/>
                </a:solidFill>
                <a:latin typeface="Century Gothic"/>
              </a:rPr>
              <a:t>7</a:t>
            </a:r>
            <a:r>
              <a:rPr kumimoji="0" lang="de-DE" sz="2000" b="1" i="0" u="none" strike="noStrike" kern="1200" cap="none" spc="0" normalizeH="0" baseline="0" noProof="0" dirty="0">
                <a:ln>
                  <a:noFill/>
                </a:ln>
                <a:solidFill>
                  <a:prstClr val="black"/>
                </a:solidFill>
                <a:effectLst/>
                <a:uLnTx/>
                <a:uFillTx/>
                <a:latin typeface="Century Gothic"/>
                <a:ea typeface="+mn-ea"/>
                <a:cs typeface="+mn-cs"/>
              </a:rPr>
              <a:t>0% Neutrale Beobachtungen + 10% Zuverlässigkeit). </a:t>
            </a:r>
            <a:endParaRPr kumimoji="0" lang="de-DE" sz="20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12" name="Textfeld 11">
            <a:extLst>
              <a:ext uri="{FF2B5EF4-FFF2-40B4-BE49-F238E27FC236}">
                <a16:creationId xmlns:a16="http://schemas.microsoft.com/office/drawing/2014/main" id="{86849E5E-AB5C-AD29-EC10-CADE3A880B05}"/>
              </a:ext>
            </a:extLst>
          </p:cNvPr>
          <p:cNvSpPr txBox="1"/>
          <p:nvPr/>
        </p:nvSpPr>
        <p:spPr>
          <a:xfrm>
            <a:off x="828336" y="4250243"/>
            <a:ext cx="11187953" cy="1585049"/>
          </a:xfrm>
          <a:prstGeom prst="rect">
            <a:avLst/>
          </a:prstGeom>
          <a:noFill/>
        </p:spPr>
        <p:txBody>
          <a:bodyPr wrap="square">
            <a:spAutoFit/>
          </a:bodyPr>
          <a:lstStyle/>
          <a:p>
            <a:pPr marL="342900" marR="0" lvl="0" indent="-342900" algn="ctr" defTabSz="914400" rtl="0" eaLnBrk="1" fontAlgn="auto" latinLnBrk="0" hangingPunct="1">
              <a:lnSpc>
                <a:spcPct val="90000"/>
              </a:lnSpc>
              <a:spcBef>
                <a:spcPts val="1000"/>
              </a:spcBef>
              <a:spcAft>
                <a:spcPts val="0"/>
              </a:spcAft>
              <a:buClrTx/>
              <a:buSzTx/>
              <a:buFontTx/>
              <a:buChar char="-"/>
              <a:tabLst/>
              <a:defRPr/>
            </a:pPr>
            <a:r>
              <a:rPr kumimoji="0" lang="de-DE" sz="2000" b="1" i="0" u="none" strike="noStrike" kern="1200" cap="none" spc="0" normalizeH="0" baseline="0" noProof="0" dirty="0">
                <a:ln>
                  <a:noFill/>
                </a:ln>
                <a:solidFill>
                  <a:prstClr val="black"/>
                </a:solidFill>
                <a:effectLst/>
                <a:uLnTx/>
                <a:uFillTx/>
                <a:latin typeface="Century Gothic"/>
                <a:ea typeface="+mn-ea"/>
                <a:cs typeface="+mn-cs"/>
              </a:rPr>
              <a:t>Wertigkeit der Vereinsbeobachtung nicht zu unterschätzen</a:t>
            </a:r>
            <a:endParaRPr lang="de-DE" sz="2000" b="1" dirty="0">
              <a:solidFill>
                <a:prstClr val="black"/>
              </a:solidFill>
              <a:latin typeface="Century Gothic"/>
            </a:endParaRPr>
          </a:p>
          <a:p>
            <a:pPr marL="342900" marR="0" lvl="0" indent="-342900" algn="ctr" defTabSz="914400" rtl="0" eaLnBrk="1" fontAlgn="auto" latinLnBrk="0" hangingPunct="1">
              <a:lnSpc>
                <a:spcPct val="90000"/>
              </a:lnSpc>
              <a:spcBef>
                <a:spcPts val="1000"/>
              </a:spcBef>
              <a:spcAft>
                <a:spcPts val="0"/>
              </a:spcAft>
              <a:buClrTx/>
              <a:buSzTx/>
              <a:buFontTx/>
              <a:buChar char="-"/>
              <a:tabLst/>
              <a:defRPr/>
            </a:pPr>
            <a:r>
              <a:rPr kumimoji="0" lang="de-DE" sz="2000" b="1" i="0" u="none" strike="noStrike" kern="1200" cap="none" spc="0" normalizeH="0" baseline="0" noProof="0" dirty="0">
                <a:ln>
                  <a:noFill/>
                </a:ln>
                <a:solidFill>
                  <a:prstClr val="black"/>
                </a:solidFill>
                <a:effectLst/>
                <a:uLnTx/>
                <a:uFillTx/>
                <a:latin typeface="Century Gothic"/>
                <a:ea typeface="+mn-ea"/>
                <a:cs typeface="+mn-cs"/>
              </a:rPr>
              <a:t>neutrale Beobachtung nur bei wenigen (max. 6) Spielen in der Saison</a:t>
            </a:r>
          </a:p>
          <a:p>
            <a:pPr marL="342900" marR="0" lvl="0" indent="-342900" algn="ctr" defTabSz="914400" rtl="0" eaLnBrk="1" fontAlgn="auto" latinLnBrk="0" hangingPunct="1">
              <a:lnSpc>
                <a:spcPct val="90000"/>
              </a:lnSpc>
              <a:spcBef>
                <a:spcPts val="1000"/>
              </a:spcBef>
              <a:spcAft>
                <a:spcPts val="0"/>
              </a:spcAft>
              <a:buClrTx/>
              <a:buSzTx/>
              <a:buFontTx/>
              <a:buChar char="-"/>
              <a:tabLst/>
              <a:defRPr/>
            </a:pPr>
            <a:r>
              <a:rPr kumimoji="0" lang="de-DE" sz="2000" b="1" i="0" u="none" strike="noStrike" kern="1200" cap="none" spc="0" normalizeH="0" baseline="0" noProof="0" dirty="0">
                <a:ln>
                  <a:noFill/>
                </a:ln>
                <a:solidFill>
                  <a:prstClr val="black"/>
                </a:solidFill>
                <a:effectLst/>
                <a:uLnTx/>
                <a:uFillTx/>
                <a:latin typeface="Century Gothic"/>
                <a:ea typeface="+mn-ea"/>
                <a:cs typeface="+mn-cs"/>
              </a:rPr>
              <a:t>Somit bietet die Vereinsbeobachtung ein gutes Mitspracherecht für die Vereine</a:t>
            </a:r>
          </a:p>
          <a:p>
            <a:pPr marR="0" lvl="0" algn="ctr" defTabSz="914400" rtl="0" eaLnBrk="1" fontAlgn="auto" latinLnBrk="0" hangingPunct="1">
              <a:lnSpc>
                <a:spcPct val="90000"/>
              </a:lnSpc>
              <a:spcBef>
                <a:spcPts val="1000"/>
              </a:spcBef>
              <a:spcAft>
                <a:spcPts val="0"/>
              </a:spcAft>
              <a:buClrTx/>
              <a:buSzTx/>
              <a:tabLst/>
              <a:defRPr/>
            </a:pPr>
            <a:endParaRPr kumimoji="0" lang="de-DE" sz="2000" b="1"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3" name="Textfeld 2">
            <a:extLst>
              <a:ext uri="{FF2B5EF4-FFF2-40B4-BE49-F238E27FC236}">
                <a16:creationId xmlns:a16="http://schemas.microsoft.com/office/drawing/2014/main" id="{3B0E09B9-773F-1F6B-23A0-40B8CF51D5ED}"/>
              </a:ext>
            </a:extLst>
          </p:cNvPr>
          <p:cNvSpPr txBox="1"/>
          <p:nvPr/>
        </p:nvSpPr>
        <p:spPr>
          <a:xfrm>
            <a:off x="1264023" y="112561"/>
            <a:ext cx="1102659" cy="400110"/>
          </a:xfrm>
          <a:prstGeom prst="rect">
            <a:avLst/>
          </a:prstGeom>
          <a:noFill/>
        </p:spPr>
        <p:txBody>
          <a:bodyPr wrap="square" rtlCol="0">
            <a:spAutoFit/>
          </a:bodyPr>
          <a:lstStyle/>
          <a:p>
            <a:r>
              <a:rPr lang="de-DE" sz="2000" b="1" dirty="0"/>
              <a:t>Thema</a:t>
            </a:r>
          </a:p>
        </p:txBody>
      </p:sp>
    </p:spTree>
    <p:extLst>
      <p:ext uri="{BB962C8B-B14F-4D97-AF65-F5344CB8AC3E}">
        <p14:creationId xmlns:p14="http://schemas.microsoft.com/office/powerpoint/2010/main" val="377708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1000"/>
                                        <p:tgtEl>
                                          <p:spTgt spid="4">
                                            <p:txEl>
                                              <p:pRg st="0" end="0"/>
                                            </p:txEl>
                                          </p:spTgt>
                                        </p:tgtEl>
                                      </p:cBhvr>
                                    </p:animEffect>
                                    <p:anim calcmode="lin" valueType="num">
                                      <p:cBhvr>
                                        <p:cTn id="1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1000"/>
                                        <p:tgtEl>
                                          <p:spTgt spid="4">
                                            <p:txEl>
                                              <p:pRg st="1" end="1"/>
                                            </p:txEl>
                                          </p:spTgt>
                                        </p:tgtEl>
                                      </p:cBhvr>
                                    </p:animEffect>
                                    <p:anim calcmode="lin" valueType="num">
                                      <p:cBhvr>
                                        <p:cTn id="2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build="p"/>
      <p:bldP spid="10" grpId="0"/>
      <p:bldP spid="1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4">
            <a:extLst>
              <a:ext uri="{FF2B5EF4-FFF2-40B4-BE49-F238E27FC236}">
                <a16:creationId xmlns:a16="http://schemas.microsoft.com/office/drawing/2014/main" id="{1C7FF3B2-FAB6-EE39-8008-AAFECC688108}"/>
              </a:ext>
            </a:extLst>
          </p:cNvPr>
          <p:cNvSpPr>
            <a:spLocks noGrp="1"/>
          </p:cNvSpPr>
          <p:nvPr>
            <p:ph type="sldNum" sz="quarter" idx="4294967295"/>
          </p:nvPr>
        </p:nvSpPr>
        <p:spPr>
          <a:xfrm rot="16200000">
            <a:off x="261662" y="5962170"/>
            <a:ext cx="451265" cy="293472"/>
          </a:xfrm>
          <a:prstGeom prst="rect">
            <a:avLst/>
          </a:prstGeom>
        </p:spPr>
        <p:txBody>
          <a:bodyPr/>
          <a:lstStyle/>
          <a:p>
            <a:fld id="{A586562E-0972-4C14-9F09-89E17ADBCADE}" type="slidenum">
              <a:rPr lang="de-DE" sz="1100" b="1" smtClean="0">
                <a:solidFill>
                  <a:srgbClr val="00925B"/>
                </a:solidFill>
                <a:latin typeface="Century Gothic" panose="020B0502020202020204" pitchFamily="34" charset="0"/>
              </a:rPr>
              <a:t>5</a:t>
            </a:fld>
            <a:endParaRPr lang="de-DE" sz="1050" b="1" dirty="0">
              <a:solidFill>
                <a:srgbClr val="00925B"/>
              </a:solidFill>
              <a:latin typeface="Century Gothic" panose="020B0502020202020204" pitchFamily="34" charset="0"/>
            </a:endParaRPr>
          </a:p>
        </p:txBody>
      </p:sp>
      <p:sp>
        <p:nvSpPr>
          <p:cNvPr id="7" name="Fußzeilenplatzhalter 16">
            <a:extLst>
              <a:ext uri="{FF2B5EF4-FFF2-40B4-BE49-F238E27FC236}">
                <a16:creationId xmlns:a16="http://schemas.microsoft.com/office/drawing/2014/main" id="{A93CDFA7-C80B-4B2D-3E8C-F9A1A948C139}"/>
              </a:ext>
            </a:extLst>
          </p:cNvPr>
          <p:cNvSpPr>
            <a:spLocks noGrp="1"/>
          </p:cNvSpPr>
          <p:nvPr>
            <p:ph type="ftr" sz="quarter" idx="4294967295"/>
          </p:nvPr>
        </p:nvSpPr>
        <p:spPr>
          <a:xfrm rot="16200000">
            <a:off x="-1567755" y="2897607"/>
            <a:ext cx="4114800" cy="293471"/>
          </a:xfrm>
          <a:prstGeom prst="rect">
            <a:avLst/>
          </a:prstGeom>
        </p:spPr>
        <p:txBody>
          <a:bodyPr/>
          <a:lstStyle/>
          <a:p>
            <a:r>
              <a:rPr lang="de-DE" sz="1100" b="1" dirty="0">
                <a:solidFill>
                  <a:srgbClr val="00925B"/>
                </a:solidFill>
                <a:latin typeface="Century Gothic" panose="020B0502020202020204" pitchFamily="34" charset="0"/>
              </a:rPr>
              <a:t>Vereinsbeobachtungsschulung</a:t>
            </a:r>
          </a:p>
        </p:txBody>
      </p:sp>
      <p:sp>
        <p:nvSpPr>
          <p:cNvPr id="9" name="Textfeld 8">
            <a:extLst>
              <a:ext uri="{FF2B5EF4-FFF2-40B4-BE49-F238E27FC236}">
                <a16:creationId xmlns:a16="http://schemas.microsoft.com/office/drawing/2014/main" id="{81A34052-A203-9FDD-E1CA-DBA40A873CA6}"/>
              </a:ext>
            </a:extLst>
          </p:cNvPr>
          <p:cNvSpPr txBox="1"/>
          <p:nvPr/>
        </p:nvSpPr>
        <p:spPr>
          <a:xfrm>
            <a:off x="3431689" y="75446"/>
            <a:ext cx="6454587" cy="523220"/>
          </a:xfrm>
          <a:prstGeom prst="rect">
            <a:avLst/>
          </a:prstGeom>
          <a:noFill/>
        </p:spPr>
        <p:txBody>
          <a:bodyPr wrap="square" rtlCol="0">
            <a:spAutoFit/>
          </a:bodyPr>
          <a:lstStyle/>
          <a:p>
            <a:r>
              <a:rPr lang="de-DE" sz="2800" b="1" dirty="0"/>
              <a:t>Richtlinien der Vereinsbeobachtung</a:t>
            </a:r>
          </a:p>
        </p:txBody>
      </p:sp>
      <p:sp>
        <p:nvSpPr>
          <p:cNvPr id="17" name="Textfeld 16">
            <a:extLst>
              <a:ext uri="{FF2B5EF4-FFF2-40B4-BE49-F238E27FC236}">
                <a16:creationId xmlns:a16="http://schemas.microsoft.com/office/drawing/2014/main" id="{A6862A9D-589D-764C-18F2-FA84ECDD3D02}"/>
              </a:ext>
            </a:extLst>
          </p:cNvPr>
          <p:cNvSpPr txBox="1"/>
          <p:nvPr/>
        </p:nvSpPr>
        <p:spPr>
          <a:xfrm>
            <a:off x="1021977" y="1380000"/>
            <a:ext cx="11026586" cy="400110"/>
          </a:xfrm>
          <a:prstGeom prst="rect">
            <a:avLst/>
          </a:prstGeom>
          <a:noFill/>
        </p:spPr>
        <p:txBody>
          <a:bodyPr wrap="square" rtlCol="0">
            <a:spAutoFit/>
          </a:bodyPr>
          <a:lstStyle/>
          <a:p>
            <a:r>
              <a:rPr lang="de-DE" dirty="0"/>
              <a:t> </a:t>
            </a:r>
            <a:r>
              <a:rPr lang="de-DE" sz="2000" dirty="0"/>
              <a:t>-</a:t>
            </a:r>
            <a:r>
              <a:rPr lang="de-DE" dirty="0"/>
              <a:t> </a:t>
            </a:r>
            <a:r>
              <a:rPr lang="de-DE" b="1" dirty="0"/>
              <a:t>Verwendet wird der offizielle Beobachtungsbogen des DHB</a:t>
            </a:r>
          </a:p>
        </p:txBody>
      </p:sp>
      <p:sp>
        <p:nvSpPr>
          <p:cNvPr id="19" name="Textfeld 18">
            <a:extLst>
              <a:ext uri="{FF2B5EF4-FFF2-40B4-BE49-F238E27FC236}">
                <a16:creationId xmlns:a16="http://schemas.microsoft.com/office/drawing/2014/main" id="{4E7D1135-43ED-C972-0413-68D05EADD5F8}"/>
              </a:ext>
            </a:extLst>
          </p:cNvPr>
          <p:cNvSpPr txBox="1"/>
          <p:nvPr/>
        </p:nvSpPr>
        <p:spPr>
          <a:xfrm>
            <a:off x="1021976" y="1869769"/>
            <a:ext cx="11026585" cy="461665"/>
          </a:xfrm>
          <a:prstGeom prst="rect">
            <a:avLst/>
          </a:prstGeom>
          <a:noFill/>
        </p:spPr>
        <p:txBody>
          <a:bodyPr wrap="square">
            <a:spAutoFit/>
          </a:bodyPr>
          <a:lstStyle/>
          <a:p>
            <a:r>
              <a:rPr lang="de-DE" sz="2400" dirty="0"/>
              <a:t> - </a:t>
            </a:r>
            <a:r>
              <a:rPr lang="de-DE" b="1" dirty="0"/>
              <a:t>Eingabe VB erfolgt über </a:t>
            </a:r>
            <a:r>
              <a:rPr lang="de-DE" b="1" dirty="0" err="1"/>
              <a:t>NuLiga</a:t>
            </a:r>
            <a:endParaRPr lang="de-DE" b="1" dirty="0"/>
          </a:p>
        </p:txBody>
      </p:sp>
      <p:sp>
        <p:nvSpPr>
          <p:cNvPr id="21" name="Textfeld 20">
            <a:extLst>
              <a:ext uri="{FF2B5EF4-FFF2-40B4-BE49-F238E27FC236}">
                <a16:creationId xmlns:a16="http://schemas.microsoft.com/office/drawing/2014/main" id="{E32FF03A-0FA5-12F2-2230-251FF11DF5BF}"/>
              </a:ext>
            </a:extLst>
          </p:cNvPr>
          <p:cNvSpPr txBox="1"/>
          <p:nvPr/>
        </p:nvSpPr>
        <p:spPr>
          <a:xfrm>
            <a:off x="1021976" y="772204"/>
            <a:ext cx="11026587" cy="461665"/>
          </a:xfrm>
          <a:prstGeom prst="rect">
            <a:avLst/>
          </a:prstGeom>
          <a:noFill/>
        </p:spPr>
        <p:txBody>
          <a:bodyPr wrap="square">
            <a:spAutoFit/>
          </a:bodyPr>
          <a:lstStyle/>
          <a:p>
            <a:r>
              <a:rPr lang="de-DE" dirty="0"/>
              <a:t> </a:t>
            </a:r>
            <a:r>
              <a:rPr lang="de-DE" sz="2400" dirty="0"/>
              <a:t>-</a:t>
            </a:r>
            <a:r>
              <a:rPr lang="de-DE" dirty="0"/>
              <a:t> </a:t>
            </a:r>
            <a:r>
              <a:rPr lang="de-DE" b="1" dirty="0"/>
              <a:t>Grundlage für die Vereinsbeobachtung bilden die gültigen Internationalen Handballregeln</a:t>
            </a:r>
          </a:p>
        </p:txBody>
      </p:sp>
      <p:sp>
        <p:nvSpPr>
          <p:cNvPr id="25" name="Textfeld 24">
            <a:extLst>
              <a:ext uri="{FF2B5EF4-FFF2-40B4-BE49-F238E27FC236}">
                <a16:creationId xmlns:a16="http://schemas.microsoft.com/office/drawing/2014/main" id="{20F94C98-A165-FF7E-F47C-133F6178A84C}"/>
              </a:ext>
            </a:extLst>
          </p:cNvPr>
          <p:cNvSpPr txBox="1"/>
          <p:nvPr/>
        </p:nvSpPr>
        <p:spPr>
          <a:xfrm>
            <a:off x="1032733" y="2456065"/>
            <a:ext cx="11015828" cy="738664"/>
          </a:xfrm>
          <a:prstGeom prst="rect">
            <a:avLst/>
          </a:prstGeom>
          <a:noFill/>
        </p:spPr>
        <p:txBody>
          <a:bodyPr wrap="square">
            <a:spAutoFit/>
          </a:bodyPr>
          <a:lstStyle/>
          <a:p>
            <a:r>
              <a:rPr lang="de-DE" dirty="0"/>
              <a:t> </a:t>
            </a:r>
            <a:r>
              <a:rPr lang="de-DE" sz="2400" dirty="0"/>
              <a:t>-</a:t>
            </a:r>
            <a:r>
              <a:rPr lang="de-DE" dirty="0"/>
              <a:t> </a:t>
            </a:r>
            <a:r>
              <a:rPr lang="de-DE" b="1" dirty="0"/>
              <a:t>MV A/B/C/D im Spiel (Offizielle) führen unter persönlichen Zugang VB durch</a:t>
            </a:r>
            <a:br>
              <a:rPr lang="de-DE" b="1" dirty="0"/>
            </a:br>
            <a:r>
              <a:rPr lang="de-DE" b="1" dirty="0"/>
              <a:t>						</a:t>
            </a:r>
            <a:r>
              <a:rPr lang="de-DE" b="1" dirty="0">
                <a:sym typeface="Wingdings" panose="05000000000000000000" pitchFamily="2" charset="2"/>
              </a:rPr>
              <a:t> </a:t>
            </a:r>
            <a:r>
              <a:rPr lang="de-DE" b="1" dirty="0"/>
              <a:t>objektives Ergebnis zu gewährleisten</a:t>
            </a:r>
          </a:p>
        </p:txBody>
      </p:sp>
      <p:sp>
        <p:nvSpPr>
          <p:cNvPr id="27" name="Textfeld 26">
            <a:extLst>
              <a:ext uri="{FF2B5EF4-FFF2-40B4-BE49-F238E27FC236}">
                <a16:creationId xmlns:a16="http://schemas.microsoft.com/office/drawing/2014/main" id="{1783D5D1-7174-52A6-1FFD-26C9082A1013}"/>
              </a:ext>
            </a:extLst>
          </p:cNvPr>
          <p:cNvSpPr txBox="1"/>
          <p:nvPr/>
        </p:nvSpPr>
        <p:spPr>
          <a:xfrm>
            <a:off x="1032733" y="3342779"/>
            <a:ext cx="11037345" cy="461665"/>
          </a:xfrm>
          <a:prstGeom prst="rect">
            <a:avLst/>
          </a:prstGeom>
          <a:noFill/>
        </p:spPr>
        <p:txBody>
          <a:bodyPr wrap="square">
            <a:spAutoFit/>
          </a:bodyPr>
          <a:lstStyle/>
          <a:p>
            <a:r>
              <a:rPr lang="de-DE" dirty="0"/>
              <a:t> </a:t>
            </a:r>
            <a:r>
              <a:rPr lang="de-DE" sz="2400" dirty="0"/>
              <a:t>-</a:t>
            </a:r>
            <a:r>
              <a:rPr lang="de-DE" dirty="0"/>
              <a:t> </a:t>
            </a:r>
            <a:r>
              <a:rPr lang="de-DE" b="1" dirty="0"/>
              <a:t>VB muss spätestens </a:t>
            </a:r>
            <a:r>
              <a:rPr lang="de-DE" sz="2400" b="1" dirty="0">
                <a:solidFill>
                  <a:srgbClr val="FF0000"/>
                </a:solidFill>
              </a:rPr>
              <a:t>7</a:t>
            </a:r>
            <a:r>
              <a:rPr lang="de-DE" b="1" dirty="0"/>
              <a:t> Tage nach Spiel in </a:t>
            </a:r>
            <a:r>
              <a:rPr lang="de-DE" b="1" dirty="0" err="1"/>
              <a:t>NuLiga</a:t>
            </a:r>
            <a:r>
              <a:rPr lang="de-DE" b="1" dirty="0"/>
              <a:t> eingestellt werden</a:t>
            </a:r>
          </a:p>
        </p:txBody>
      </p:sp>
      <p:sp>
        <p:nvSpPr>
          <p:cNvPr id="29" name="Textfeld 28">
            <a:extLst>
              <a:ext uri="{FF2B5EF4-FFF2-40B4-BE49-F238E27FC236}">
                <a16:creationId xmlns:a16="http://schemas.microsoft.com/office/drawing/2014/main" id="{A9844747-D90D-5A05-41B0-382E7B237A2E}"/>
              </a:ext>
            </a:extLst>
          </p:cNvPr>
          <p:cNvSpPr txBox="1"/>
          <p:nvPr/>
        </p:nvSpPr>
        <p:spPr>
          <a:xfrm>
            <a:off x="1021976" y="4039914"/>
            <a:ext cx="11015828" cy="2400657"/>
          </a:xfrm>
          <a:prstGeom prst="rect">
            <a:avLst/>
          </a:prstGeom>
          <a:noFill/>
        </p:spPr>
        <p:txBody>
          <a:bodyPr wrap="square">
            <a:spAutoFit/>
          </a:bodyPr>
          <a:lstStyle/>
          <a:p>
            <a:r>
              <a:rPr lang="de-DE" sz="2400" dirty="0"/>
              <a:t> -</a:t>
            </a:r>
            <a:r>
              <a:rPr lang="de-DE" dirty="0"/>
              <a:t> </a:t>
            </a:r>
            <a:r>
              <a:rPr lang="de-DE" b="1" dirty="0"/>
              <a:t>Gewertet werden </a:t>
            </a:r>
            <a:br>
              <a:rPr lang="de-DE" b="1" dirty="0"/>
            </a:br>
            <a:r>
              <a:rPr lang="de-DE" b="1" dirty="0"/>
              <a:t>		- Rechtzeitiger Eingang </a:t>
            </a:r>
            <a:br>
              <a:rPr lang="de-DE" b="1" dirty="0"/>
            </a:br>
            <a:r>
              <a:rPr lang="de-DE" b="1" dirty="0"/>
              <a:t>		- VB von beiden Vereinen </a:t>
            </a:r>
            <a:br>
              <a:rPr lang="de-DE" b="1" dirty="0"/>
            </a:br>
            <a:r>
              <a:rPr lang="de-DE" b="1" dirty="0"/>
              <a:t>		- Punktdifferenz Heim- und Gastverein maximal </a:t>
            </a:r>
            <a:r>
              <a:rPr lang="de-DE" b="1" dirty="0">
                <a:solidFill>
                  <a:srgbClr val="FF0000"/>
                </a:solidFill>
              </a:rPr>
              <a:t>20</a:t>
            </a:r>
            <a:r>
              <a:rPr lang="de-DE" b="1" dirty="0"/>
              <a:t> </a:t>
            </a:r>
            <a:r>
              <a:rPr lang="de-DE" b="1" dirty="0">
                <a:solidFill>
                  <a:srgbClr val="FF0000"/>
                </a:solidFill>
              </a:rPr>
              <a:t>Punkte</a:t>
            </a:r>
            <a:r>
              <a:rPr lang="de-DE" b="1" dirty="0"/>
              <a:t> </a:t>
            </a:r>
            <a:br>
              <a:rPr lang="de-DE" b="1" dirty="0"/>
            </a:br>
            <a:r>
              <a:rPr lang="de-DE" b="1" dirty="0"/>
              <a:t>		- Punktzahl im MW der VB beträgt mindestens </a:t>
            </a:r>
            <a:r>
              <a:rPr lang="de-DE" b="1" dirty="0">
                <a:solidFill>
                  <a:srgbClr val="FF0000"/>
                </a:solidFill>
              </a:rPr>
              <a:t>45</a:t>
            </a:r>
            <a:r>
              <a:rPr lang="de-DE" b="1" dirty="0"/>
              <a:t> </a:t>
            </a:r>
            <a:r>
              <a:rPr lang="de-DE" b="1" dirty="0">
                <a:solidFill>
                  <a:srgbClr val="FF0000"/>
                </a:solidFill>
              </a:rPr>
              <a:t>Punkte </a:t>
            </a:r>
            <a:r>
              <a:rPr lang="de-DE" b="1" dirty="0"/>
              <a:t>und maximal </a:t>
            </a:r>
            <a:r>
              <a:rPr lang="de-DE" b="1" dirty="0">
                <a:solidFill>
                  <a:srgbClr val="FF0000"/>
                </a:solidFill>
              </a:rPr>
              <a:t>80 Punkte</a:t>
            </a:r>
            <a:br>
              <a:rPr lang="de-DE" b="1" dirty="0">
                <a:solidFill>
                  <a:srgbClr val="FF0000"/>
                </a:solidFill>
              </a:rPr>
            </a:br>
            <a:r>
              <a:rPr lang="de-DE" b="1" dirty="0">
                <a:solidFill>
                  <a:srgbClr val="FF0000"/>
                </a:solidFill>
              </a:rPr>
              <a:t>		- Punkte im MW der VB unter 45 Punkten und über 80 Punkten werden aus der 		  Wertung genommen</a:t>
            </a:r>
          </a:p>
          <a:p>
            <a:r>
              <a:rPr lang="de-DE" b="1" dirty="0">
                <a:solidFill>
                  <a:srgbClr val="FF0000"/>
                </a:solidFill>
              </a:rPr>
              <a:t>		- Erinnerung zum Eintragen der VB durch Sichtkontrolle</a:t>
            </a:r>
          </a:p>
        </p:txBody>
      </p:sp>
      <p:sp>
        <p:nvSpPr>
          <p:cNvPr id="3" name="Textfeld 2">
            <a:extLst>
              <a:ext uri="{FF2B5EF4-FFF2-40B4-BE49-F238E27FC236}">
                <a16:creationId xmlns:a16="http://schemas.microsoft.com/office/drawing/2014/main" id="{E7B8842E-50C4-7A1C-1BA3-2426EF525B74}"/>
              </a:ext>
            </a:extLst>
          </p:cNvPr>
          <p:cNvSpPr txBox="1"/>
          <p:nvPr/>
        </p:nvSpPr>
        <p:spPr>
          <a:xfrm>
            <a:off x="1264023" y="112561"/>
            <a:ext cx="1102659" cy="400110"/>
          </a:xfrm>
          <a:prstGeom prst="rect">
            <a:avLst/>
          </a:prstGeom>
          <a:noFill/>
        </p:spPr>
        <p:txBody>
          <a:bodyPr wrap="square" rtlCol="0">
            <a:spAutoFit/>
          </a:bodyPr>
          <a:lstStyle/>
          <a:p>
            <a:r>
              <a:rPr lang="de-DE" sz="2000" b="1" dirty="0"/>
              <a:t>Thema</a:t>
            </a:r>
          </a:p>
        </p:txBody>
      </p:sp>
    </p:spTree>
    <p:extLst>
      <p:ext uri="{BB962C8B-B14F-4D97-AF65-F5344CB8AC3E}">
        <p14:creationId xmlns:p14="http://schemas.microsoft.com/office/powerpoint/2010/main" val="113736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ppt_x"/>
                                          </p:val>
                                        </p:tav>
                                        <p:tav tm="100000">
                                          <p:val>
                                            <p:strVal val="#ppt_x"/>
                                          </p:val>
                                        </p:tav>
                                      </p:tavLst>
                                    </p:anim>
                                    <p:anim calcmode="lin" valueType="num">
                                      <p:cBhvr additive="base">
                                        <p:cTn id="3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ppt_x"/>
                                          </p:val>
                                        </p:tav>
                                        <p:tav tm="100000">
                                          <p:val>
                                            <p:strVal val="#ppt_x"/>
                                          </p:val>
                                        </p:tav>
                                      </p:tavLst>
                                    </p:anim>
                                    <p:anim calcmode="lin" valueType="num">
                                      <p:cBhvr additive="base">
                                        <p:cTn id="4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P spid="19" grpId="0"/>
      <p:bldP spid="21" grpId="0"/>
      <p:bldP spid="25" grpId="0"/>
      <p:bldP spid="27" grpId="0"/>
      <p:bldP spid="29"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r Verbinder 4">
            <a:extLst>
              <a:ext uri="{FF2B5EF4-FFF2-40B4-BE49-F238E27FC236}">
                <a16:creationId xmlns:a16="http://schemas.microsoft.com/office/drawing/2014/main" id="{AEA3F80E-F242-721B-A146-DDD5D7FBA1C3}"/>
              </a:ext>
            </a:extLst>
          </p:cNvPr>
          <p:cNvCxnSpPr/>
          <p:nvPr/>
        </p:nvCxnSpPr>
        <p:spPr>
          <a:xfrm>
            <a:off x="676509" y="1563757"/>
            <a:ext cx="0" cy="4770782"/>
          </a:xfrm>
          <a:prstGeom prst="line">
            <a:avLst/>
          </a:prstGeom>
          <a:ln w="76200">
            <a:solidFill>
              <a:srgbClr val="00925B"/>
            </a:solidFill>
          </a:ln>
        </p:spPr>
        <p:style>
          <a:lnRef idx="1">
            <a:schemeClr val="accent1"/>
          </a:lnRef>
          <a:fillRef idx="0">
            <a:schemeClr val="accent1"/>
          </a:fillRef>
          <a:effectRef idx="0">
            <a:schemeClr val="accent1"/>
          </a:effectRef>
          <a:fontRef idx="minor">
            <a:schemeClr val="tx1"/>
          </a:fontRef>
        </p:style>
      </p:cxnSp>
      <p:cxnSp>
        <p:nvCxnSpPr>
          <p:cNvPr id="6" name="Gerader Verbinder 5">
            <a:extLst>
              <a:ext uri="{FF2B5EF4-FFF2-40B4-BE49-F238E27FC236}">
                <a16:creationId xmlns:a16="http://schemas.microsoft.com/office/drawing/2014/main" id="{6D92D0AE-9BEC-5DC5-C31E-BD283F32B9F7}"/>
              </a:ext>
            </a:extLst>
          </p:cNvPr>
          <p:cNvCxnSpPr>
            <a:cxnSpLocks/>
          </p:cNvCxnSpPr>
          <p:nvPr/>
        </p:nvCxnSpPr>
        <p:spPr>
          <a:xfrm flipH="1">
            <a:off x="1167501" y="757993"/>
            <a:ext cx="10647510" cy="0"/>
          </a:xfrm>
          <a:prstGeom prst="line">
            <a:avLst/>
          </a:prstGeom>
          <a:ln w="76200">
            <a:solidFill>
              <a:srgbClr val="00925B"/>
            </a:solidFill>
          </a:ln>
        </p:spPr>
        <p:style>
          <a:lnRef idx="1">
            <a:schemeClr val="accent1"/>
          </a:lnRef>
          <a:fillRef idx="0">
            <a:schemeClr val="accent1"/>
          </a:fillRef>
          <a:effectRef idx="0">
            <a:schemeClr val="accent1"/>
          </a:effectRef>
          <a:fontRef idx="minor">
            <a:schemeClr val="tx1"/>
          </a:fontRef>
        </p:style>
      </p:cxnSp>
      <p:sp>
        <p:nvSpPr>
          <p:cNvPr id="15" name="Foliennummernplatzhalter 14">
            <a:extLst>
              <a:ext uri="{FF2B5EF4-FFF2-40B4-BE49-F238E27FC236}">
                <a16:creationId xmlns:a16="http://schemas.microsoft.com/office/drawing/2014/main" id="{1995647B-7FBE-7BD0-E848-D8F07B0B8FD4}"/>
              </a:ext>
            </a:extLst>
          </p:cNvPr>
          <p:cNvSpPr>
            <a:spLocks noGrp="1"/>
          </p:cNvSpPr>
          <p:nvPr>
            <p:ph type="sldNum" sz="quarter" idx="4294967295"/>
          </p:nvPr>
        </p:nvSpPr>
        <p:spPr>
          <a:xfrm rot="16200000">
            <a:off x="261662" y="5962170"/>
            <a:ext cx="451265" cy="293472"/>
          </a:xfrm>
          <a:prstGeom prst="rect">
            <a:avLst/>
          </a:prstGeom>
        </p:spPr>
        <p:txBody>
          <a:bodyPr/>
          <a:lstStyle/>
          <a:p>
            <a:fld id="{A586562E-0972-4C14-9F09-89E17ADBCADE}" type="slidenum">
              <a:rPr lang="de-DE" sz="1100" b="1" smtClean="0">
                <a:solidFill>
                  <a:srgbClr val="00925B"/>
                </a:solidFill>
                <a:latin typeface="Century Gothic" panose="020B0502020202020204" pitchFamily="34" charset="0"/>
              </a:rPr>
              <a:t>6</a:t>
            </a:fld>
            <a:endParaRPr lang="de-DE" sz="1050" b="1" dirty="0">
              <a:solidFill>
                <a:srgbClr val="00925B"/>
              </a:solidFill>
              <a:latin typeface="Century Gothic" panose="020B0502020202020204" pitchFamily="34" charset="0"/>
            </a:endParaRPr>
          </a:p>
        </p:txBody>
      </p:sp>
      <p:sp>
        <p:nvSpPr>
          <p:cNvPr id="17" name="Fußzeilenplatzhalter 16">
            <a:extLst>
              <a:ext uri="{FF2B5EF4-FFF2-40B4-BE49-F238E27FC236}">
                <a16:creationId xmlns:a16="http://schemas.microsoft.com/office/drawing/2014/main" id="{9810BEAB-EB32-81D3-CCEF-9ACE094AD8DB}"/>
              </a:ext>
            </a:extLst>
          </p:cNvPr>
          <p:cNvSpPr>
            <a:spLocks noGrp="1"/>
          </p:cNvSpPr>
          <p:nvPr>
            <p:ph type="ftr" sz="quarter" idx="4294967295"/>
          </p:nvPr>
        </p:nvSpPr>
        <p:spPr>
          <a:xfrm rot="16200000">
            <a:off x="-1567755" y="2897607"/>
            <a:ext cx="4114800" cy="293471"/>
          </a:xfrm>
          <a:prstGeom prst="rect">
            <a:avLst/>
          </a:prstGeom>
        </p:spPr>
        <p:txBody>
          <a:bodyPr/>
          <a:lstStyle/>
          <a:p>
            <a:r>
              <a:rPr lang="de-DE" sz="1100" b="1" dirty="0">
                <a:solidFill>
                  <a:srgbClr val="00925B"/>
                </a:solidFill>
                <a:latin typeface="Century Gothic" panose="020B0502020202020204" pitchFamily="34" charset="0"/>
              </a:rPr>
              <a:t>Vereinsbeobachtungsschulung</a:t>
            </a:r>
          </a:p>
        </p:txBody>
      </p:sp>
      <p:sp>
        <p:nvSpPr>
          <p:cNvPr id="18" name="Textfeld 17">
            <a:extLst>
              <a:ext uri="{FF2B5EF4-FFF2-40B4-BE49-F238E27FC236}">
                <a16:creationId xmlns:a16="http://schemas.microsoft.com/office/drawing/2014/main" id="{668849C2-6FC5-05B2-6DBE-455166459FC2}"/>
              </a:ext>
            </a:extLst>
          </p:cNvPr>
          <p:cNvSpPr txBox="1"/>
          <p:nvPr/>
        </p:nvSpPr>
        <p:spPr>
          <a:xfrm>
            <a:off x="1297571" y="122404"/>
            <a:ext cx="1251991" cy="369332"/>
          </a:xfrm>
          <a:prstGeom prst="rect">
            <a:avLst/>
          </a:prstGeom>
          <a:noFill/>
        </p:spPr>
        <p:txBody>
          <a:bodyPr wrap="square" lIns="0" rtlCol="0">
            <a:spAutoFit/>
          </a:bodyPr>
          <a:lstStyle/>
          <a:p>
            <a:r>
              <a:rPr lang="de-DE" b="1" dirty="0">
                <a:solidFill>
                  <a:srgbClr val="1B181C"/>
                </a:solidFill>
                <a:latin typeface="Century Gothic" panose="020B0502020202020204" pitchFamily="34" charset="0"/>
              </a:rPr>
              <a:t>Thema</a:t>
            </a:r>
          </a:p>
        </p:txBody>
      </p:sp>
      <p:sp>
        <p:nvSpPr>
          <p:cNvPr id="12" name="Textfeld 11">
            <a:extLst>
              <a:ext uri="{FF2B5EF4-FFF2-40B4-BE49-F238E27FC236}">
                <a16:creationId xmlns:a16="http://schemas.microsoft.com/office/drawing/2014/main" id="{D5361607-6A75-186C-0C02-26F46875529F}"/>
              </a:ext>
            </a:extLst>
          </p:cNvPr>
          <p:cNvSpPr txBox="1"/>
          <p:nvPr/>
        </p:nvSpPr>
        <p:spPr>
          <a:xfrm>
            <a:off x="3288252" y="1224522"/>
            <a:ext cx="6017109" cy="400110"/>
          </a:xfrm>
          <a:prstGeom prst="rect">
            <a:avLst/>
          </a:prstGeom>
          <a:noFill/>
        </p:spPr>
        <p:txBody>
          <a:bodyPr wrap="square" rtlCol="0">
            <a:spAutoFit/>
          </a:bodyPr>
          <a:lstStyle/>
          <a:p>
            <a:pPr algn="ctr"/>
            <a:r>
              <a:rPr lang="de-DE" sz="2000" b="1" u="sng" dirty="0"/>
              <a:t>A Anwendung bzw. Umsetzung der Spielregeln</a:t>
            </a:r>
          </a:p>
        </p:txBody>
      </p:sp>
      <p:sp>
        <p:nvSpPr>
          <p:cNvPr id="13" name="Textfeld 12">
            <a:extLst>
              <a:ext uri="{FF2B5EF4-FFF2-40B4-BE49-F238E27FC236}">
                <a16:creationId xmlns:a16="http://schemas.microsoft.com/office/drawing/2014/main" id="{664E5D58-16A8-1979-DA52-3955BABE72EA}"/>
              </a:ext>
            </a:extLst>
          </p:cNvPr>
          <p:cNvSpPr txBox="1"/>
          <p:nvPr/>
        </p:nvSpPr>
        <p:spPr>
          <a:xfrm>
            <a:off x="4634655" y="1799137"/>
            <a:ext cx="3324301" cy="400110"/>
          </a:xfrm>
          <a:prstGeom prst="rect">
            <a:avLst/>
          </a:prstGeom>
          <a:noFill/>
        </p:spPr>
        <p:txBody>
          <a:bodyPr wrap="square" rtlCol="0">
            <a:spAutoFit/>
          </a:bodyPr>
          <a:lstStyle/>
          <a:p>
            <a:pPr algn="ctr"/>
            <a:r>
              <a:rPr lang="de-DE" sz="2000" b="1" u="sng" dirty="0"/>
              <a:t>B Persönlicher Eindruck</a:t>
            </a:r>
          </a:p>
        </p:txBody>
      </p:sp>
      <p:sp>
        <p:nvSpPr>
          <p:cNvPr id="14" name="Textfeld 13">
            <a:extLst>
              <a:ext uri="{FF2B5EF4-FFF2-40B4-BE49-F238E27FC236}">
                <a16:creationId xmlns:a16="http://schemas.microsoft.com/office/drawing/2014/main" id="{B730CEDA-746D-6001-AB4F-A1C939615F81}"/>
              </a:ext>
            </a:extLst>
          </p:cNvPr>
          <p:cNvSpPr txBox="1"/>
          <p:nvPr/>
        </p:nvSpPr>
        <p:spPr>
          <a:xfrm>
            <a:off x="1817058" y="2515624"/>
            <a:ext cx="9348394" cy="461665"/>
          </a:xfrm>
          <a:prstGeom prst="rect">
            <a:avLst/>
          </a:prstGeom>
          <a:noFill/>
        </p:spPr>
        <p:txBody>
          <a:bodyPr wrap="square" rtlCol="0">
            <a:spAutoFit/>
          </a:bodyPr>
          <a:lstStyle/>
          <a:p>
            <a:pPr algn="ctr"/>
            <a:r>
              <a:rPr lang="de-DE" sz="2400" b="1" dirty="0">
                <a:solidFill>
                  <a:srgbClr val="FF0000"/>
                </a:solidFill>
              </a:rPr>
              <a:t>JEDER BEREICH IST EINZELN ZU BEWERTEN !!!</a:t>
            </a:r>
          </a:p>
        </p:txBody>
      </p:sp>
      <p:sp>
        <p:nvSpPr>
          <p:cNvPr id="16" name="Textfeld 15">
            <a:extLst>
              <a:ext uri="{FF2B5EF4-FFF2-40B4-BE49-F238E27FC236}">
                <a16:creationId xmlns:a16="http://schemas.microsoft.com/office/drawing/2014/main" id="{45EDBA55-E3C8-7059-B268-DFF01EBB3442}"/>
              </a:ext>
            </a:extLst>
          </p:cNvPr>
          <p:cNvSpPr txBox="1"/>
          <p:nvPr/>
        </p:nvSpPr>
        <p:spPr>
          <a:xfrm>
            <a:off x="4264244" y="106975"/>
            <a:ext cx="4298843" cy="523220"/>
          </a:xfrm>
          <a:prstGeom prst="rect">
            <a:avLst/>
          </a:prstGeom>
          <a:noFill/>
        </p:spPr>
        <p:txBody>
          <a:bodyPr wrap="square" rtlCol="0">
            <a:spAutoFit/>
          </a:bodyPr>
          <a:lstStyle/>
          <a:p>
            <a:pPr algn="ctr"/>
            <a:r>
              <a:rPr lang="de-DE" sz="2800" b="1" dirty="0"/>
              <a:t>Was ist zu bewerten?</a:t>
            </a:r>
          </a:p>
        </p:txBody>
      </p:sp>
      <p:sp>
        <p:nvSpPr>
          <p:cNvPr id="23" name="Textfeld 22">
            <a:extLst>
              <a:ext uri="{FF2B5EF4-FFF2-40B4-BE49-F238E27FC236}">
                <a16:creationId xmlns:a16="http://schemas.microsoft.com/office/drawing/2014/main" id="{DB4C9845-90B6-20D7-ACA6-ABC92ADC22BA}"/>
              </a:ext>
            </a:extLst>
          </p:cNvPr>
          <p:cNvSpPr txBox="1"/>
          <p:nvPr/>
        </p:nvSpPr>
        <p:spPr>
          <a:xfrm>
            <a:off x="908038" y="3429000"/>
            <a:ext cx="11166433" cy="1969770"/>
          </a:xfrm>
          <a:prstGeom prst="rect">
            <a:avLst/>
          </a:prstGeom>
          <a:noFill/>
        </p:spPr>
        <p:txBody>
          <a:bodyPr wrap="square">
            <a:spAutoFit/>
          </a:bodyPr>
          <a:lstStyle/>
          <a:p>
            <a:pPr marL="285750" indent="-285750">
              <a:buFontTx/>
              <a:buChar char="-"/>
            </a:pPr>
            <a:r>
              <a:rPr lang="de-DE" b="1" dirty="0"/>
              <a:t>Rückseite des Beobachtungsbogens bietet Möglichkeit Erläuterungen zum Spiel zu geben</a:t>
            </a:r>
          </a:p>
          <a:p>
            <a:pPr marL="285750" indent="-285750">
              <a:buFontTx/>
              <a:buChar char="-"/>
            </a:pPr>
            <a:r>
              <a:rPr lang="de-DE" b="1" dirty="0"/>
              <a:t>Beurteilung auf Rückseite ist </a:t>
            </a:r>
            <a:r>
              <a:rPr lang="de-DE" b="1" dirty="0">
                <a:highlight>
                  <a:srgbClr val="019865"/>
                </a:highlight>
              </a:rPr>
              <a:t>GEWÜNSCHT und NOTWENDIG</a:t>
            </a:r>
          </a:p>
          <a:p>
            <a:pPr marL="285750" indent="-285750">
              <a:buFontTx/>
              <a:buChar char="-"/>
            </a:pPr>
            <a:r>
              <a:rPr lang="de-DE" b="1" dirty="0">
                <a:solidFill>
                  <a:srgbClr val="FF0000"/>
                </a:solidFill>
              </a:rPr>
              <a:t>Bei</a:t>
            </a:r>
            <a:r>
              <a:rPr lang="de-DE" b="1" dirty="0"/>
              <a:t> </a:t>
            </a:r>
            <a:r>
              <a:rPr lang="de-DE" b="1" dirty="0">
                <a:solidFill>
                  <a:srgbClr val="FF0000"/>
                </a:solidFill>
              </a:rPr>
              <a:t>über 6 Punkten sind keine ursächlichen Fehler oder</a:t>
            </a:r>
            <a:r>
              <a:rPr lang="de-DE" sz="3200" b="1" dirty="0">
                <a:solidFill>
                  <a:srgbClr val="FF0000"/>
                </a:solidFill>
              </a:rPr>
              <a:t> </a:t>
            </a:r>
            <a:r>
              <a:rPr lang="de-DE" b="1" dirty="0">
                <a:solidFill>
                  <a:srgbClr val="FF0000"/>
                </a:solidFill>
              </a:rPr>
              <a:t>Mängelhauptgruppen anzukreuzen</a:t>
            </a:r>
          </a:p>
          <a:p>
            <a:pPr marL="285750" indent="-285750">
              <a:buFontTx/>
              <a:buChar char="-"/>
            </a:pPr>
            <a:r>
              <a:rPr lang="de-DE" b="1" dirty="0">
                <a:solidFill>
                  <a:srgbClr val="FF0000"/>
                </a:solidFill>
              </a:rPr>
              <a:t>Ab 5 Punkten abwärts sind erst die ursächlichen Fehler anzukreuzen und dann die Mängelhauptgruppen in der waagerechten Linie anzukreuzen</a:t>
            </a:r>
          </a:p>
          <a:p>
            <a:pPr marL="285750" indent="-285750">
              <a:buFontTx/>
              <a:buChar char="-"/>
            </a:pPr>
            <a:endParaRPr lang="de-DE" b="1" dirty="0">
              <a:solidFill>
                <a:srgbClr val="FF0000"/>
              </a:solidFill>
            </a:endParaRPr>
          </a:p>
        </p:txBody>
      </p:sp>
    </p:spTree>
    <p:extLst>
      <p:ext uri="{BB962C8B-B14F-4D97-AF65-F5344CB8AC3E}">
        <p14:creationId xmlns:p14="http://schemas.microsoft.com/office/powerpoint/2010/main" val="81146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in)">
                                      <p:cBhvr>
                                        <p:cTn id="20" dur="2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in)">
                                      <p:cBhvr>
                                        <p:cTn id="25" dur="20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circle(in)">
                                      <p:cBhvr>
                                        <p:cTn id="3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p:bldP spid="13" grpId="0"/>
      <p:bldP spid="14" grpId="0"/>
      <p:bldP spid="16"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r Verbinder 4">
            <a:extLst>
              <a:ext uri="{FF2B5EF4-FFF2-40B4-BE49-F238E27FC236}">
                <a16:creationId xmlns:a16="http://schemas.microsoft.com/office/drawing/2014/main" id="{AEA3F80E-F242-721B-A146-DDD5D7FBA1C3}"/>
              </a:ext>
            </a:extLst>
          </p:cNvPr>
          <p:cNvCxnSpPr/>
          <p:nvPr/>
        </p:nvCxnSpPr>
        <p:spPr>
          <a:xfrm>
            <a:off x="676509" y="1563757"/>
            <a:ext cx="0" cy="4770782"/>
          </a:xfrm>
          <a:prstGeom prst="line">
            <a:avLst/>
          </a:prstGeom>
          <a:ln w="76200">
            <a:solidFill>
              <a:srgbClr val="00925B"/>
            </a:solidFill>
          </a:ln>
        </p:spPr>
        <p:style>
          <a:lnRef idx="1">
            <a:schemeClr val="accent1"/>
          </a:lnRef>
          <a:fillRef idx="0">
            <a:schemeClr val="accent1"/>
          </a:fillRef>
          <a:effectRef idx="0">
            <a:schemeClr val="accent1"/>
          </a:effectRef>
          <a:fontRef idx="minor">
            <a:schemeClr val="tx1"/>
          </a:fontRef>
        </p:style>
      </p:cxnSp>
      <p:cxnSp>
        <p:nvCxnSpPr>
          <p:cNvPr id="6" name="Gerader Verbinder 5">
            <a:extLst>
              <a:ext uri="{FF2B5EF4-FFF2-40B4-BE49-F238E27FC236}">
                <a16:creationId xmlns:a16="http://schemas.microsoft.com/office/drawing/2014/main" id="{6D92D0AE-9BEC-5DC5-C31E-BD283F32B9F7}"/>
              </a:ext>
            </a:extLst>
          </p:cNvPr>
          <p:cNvCxnSpPr>
            <a:cxnSpLocks/>
          </p:cNvCxnSpPr>
          <p:nvPr/>
        </p:nvCxnSpPr>
        <p:spPr>
          <a:xfrm flipH="1">
            <a:off x="1167501" y="757993"/>
            <a:ext cx="10647510" cy="0"/>
          </a:xfrm>
          <a:prstGeom prst="line">
            <a:avLst/>
          </a:prstGeom>
          <a:ln w="76200">
            <a:solidFill>
              <a:srgbClr val="00925B"/>
            </a:solidFill>
          </a:ln>
        </p:spPr>
        <p:style>
          <a:lnRef idx="1">
            <a:schemeClr val="accent1"/>
          </a:lnRef>
          <a:fillRef idx="0">
            <a:schemeClr val="accent1"/>
          </a:fillRef>
          <a:effectRef idx="0">
            <a:schemeClr val="accent1"/>
          </a:effectRef>
          <a:fontRef idx="minor">
            <a:schemeClr val="tx1"/>
          </a:fontRef>
        </p:style>
      </p:cxnSp>
      <p:sp>
        <p:nvSpPr>
          <p:cNvPr id="15" name="Foliennummernplatzhalter 14">
            <a:extLst>
              <a:ext uri="{FF2B5EF4-FFF2-40B4-BE49-F238E27FC236}">
                <a16:creationId xmlns:a16="http://schemas.microsoft.com/office/drawing/2014/main" id="{1995647B-7FBE-7BD0-E848-D8F07B0B8FD4}"/>
              </a:ext>
            </a:extLst>
          </p:cNvPr>
          <p:cNvSpPr>
            <a:spLocks noGrp="1"/>
          </p:cNvSpPr>
          <p:nvPr>
            <p:ph type="sldNum" sz="quarter" idx="4294967295"/>
          </p:nvPr>
        </p:nvSpPr>
        <p:spPr>
          <a:xfrm rot="16200000">
            <a:off x="261662" y="5962170"/>
            <a:ext cx="451265" cy="293472"/>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86562E-0972-4C14-9F09-89E17ADBCADE}" type="slidenum">
              <a:rPr kumimoji="0" lang="de-DE" sz="1100" b="1" i="0" u="none" strike="noStrike" kern="1200" cap="none" spc="0" normalizeH="0" baseline="0" noProof="0" smtClean="0">
                <a:ln>
                  <a:noFill/>
                </a:ln>
                <a:solidFill>
                  <a:srgbClr val="00925B"/>
                </a:solidFill>
                <a:effectLst/>
                <a:uLnTx/>
                <a:uFillTx/>
                <a:latin typeface="Century Gothic" panose="020B0502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de-DE" sz="1050" b="1" i="0" u="none" strike="noStrike" kern="1200" cap="none" spc="0" normalizeH="0" baseline="0" noProof="0" dirty="0">
              <a:ln>
                <a:noFill/>
              </a:ln>
              <a:solidFill>
                <a:srgbClr val="00925B"/>
              </a:solidFill>
              <a:effectLst/>
              <a:uLnTx/>
              <a:uFillTx/>
              <a:latin typeface="Century Gothic" panose="020B0502020202020204" pitchFamily="34" charset="0"/>
              <a:ea typeface="+mn-ea"/>
              <a:cs typeface="+mn-cs"/>
            </a:endParaRPr>
          </a:p>
        </p:txBody>
      </p:sp>
      <p:sp>
        <p:nvSpPr>
          <p:cNvPr id="17" name="Fußzeilenplatzhalter 16">
            <a:extLst>
              <a:ext uri="{FF2B5EF4-FFF2-40B4-BE49-F238E27FC236}">
                <a16:creationId xmlns:a16="http://schemas.microsoft.com/office/drawing/2014/main" id="{9810BEAB-EB32-81D3-CCEF-9ACE094AD8DB}"/>
              </a:ext>
            </a:extLst>
          </p:cNvPr>
          <p:cNvSpPr>
            <a:spLocks noGrp="1"/>
          </p:cNvSpPr>
          <p:nvPr>
            <p:ph type="ftr" sz="quarter" idx="4294967295"/>
          </p:nvPr>
        </p:nvSpPr>
        <p:spPr>
          <a:xfrm rot="16200000">
            <a:off x="-1567755" y="2897607"/>
            <a:ext cx="4114800" cy="293471"/>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dirty="0">
                <a:solidFill>
                  <a:srgbClr val="00925B"/>
                </a:solidFill>
                <a:latin typeface="Century Gothic" panose="020B0502020202020204" pitchFamily="34" charset="0"/>
              </a:rPr>
              <a:t>Vereinsbeobachtungsschulung</a:t>
            </a:r>
            <a:endParaRPr kumimoji="0" lang="de-DE" sz="1100" b="1" i="0" u="none" strike="noStrike" kern="1200" cap="none" spc="0" normalizeH="0" baseline="0" noProof="0" dirty="0">
              <a:ln>
                <a:noFill/>
              </a:ln>
              <a:solidFill>
                <a:srgbClr val="00925B"/>
              </a:solidFill>
              <a:effectLst/>
              <a:uLnTx/>
              <a:uFillTx/>
              <a:latin typeface="Century Gothic" panose="020B0502020202020204" pitchFamily="34" charset="0"/>
              <a:ea typeface="+mn-ea"/>
              <a:cs typeface="+mn-cs"/>
            </a:endParaRPr>
          </a:p>
        </p:txBody>
      </p:sp>
      <p:sp>
        <p:nvSpPr>
          <p:cNvPr id="18" name="Textfeld 17">
            <a:extLst>
              <a:ext uri="{FF2B5EF4-FFF2-40B4-BE49-F238E27FC236}">
                <a16:creationId xmlns:a16="http://schemas.microsoft.com/office/drawing/2014/main" id="{668849C2-6FC5-05B2-6DBE-455166459FC2}"/>
              </a:ext>
            </a:extLst>
          </p:cNvPr>
          <p:cNvSpPr txBox="1"/>
          <p:nvPr/>
        </p:nvSpPr>
        <p:spPr>
          <a:xfrm>
            <a:off x="1350464" y="145587"/>
            <a:ext cx="1310972" cy="369332"/>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1B181C"/>
                </a:solidFill>
                <a:effectLst/>
                <a:uLnTx/>
                <a:uFillTx/>
                <a:latin typeface="Century Gothic" panose="020B0502020202020204" pitchFamily="34" charset="0"/>
                <a:ea typeface="+mn-ea"/>
                <a:cs typeface="+mn-cs"/>
              </a:rPr>
              <a:t>Thema</a:t>
            </a:r>
          </a:p>
        </p:txBody>
      </p:sp>
      <p:sp>
        <p:nvSpPr>
          <p:cNvPr id="2" name="Textfeld 1">
            <a:extLst>
              <a:ext uri="{FF2B5EF4-FFF2-40B4-BE49-F238E27FC236}">
                <a16:creationId xmlns:a16="http://schemas.microsoft.com/office/drawing/2014/main" id="{8A5FAFEC-E463-DF9B-864A-6A088F5AC4E5}"/>
              </a:ext>
            </a:extLst>
          </p:cNvPr>
          <p:cNvSpPr txBox="1"/>
          <p:nvPr/>
        </p:nvSpPr>
        <p:spPr>
          <a:xfrm>
            <a:off x="4115780" y="69854"/>
            <a:ext cx="3960440" cy="400110"/>
          </a:xfrm>
          <a:prstGeom prst="rect">
            <a:avLst/>
          </a:prstGeom>
          <a:noFill/>
        </p:spPr>
        <p:txBody>
          <a:bodyPr wrap="square" rtlCol="0">
            <a:spAutoFit/>
          </a:bodyPr>
          <a:lstStyle/>
          <a:p>
            <a:pPr algn="ctr" fontAlgn="base">
              <a:spcBef>
                <a:spcPct val="0"/>
              </a:spcBef>
              <a:spcAft>
                <a:spcPct val="0"/>
              </a:spcAft>
            </a:pPr>
            <a:r>
              <a:rPr lang="de-DE" sz="2000" b="1" i="1" dirty="0">
                <a:solidFill>
                  <a:prstClr val="black"/>
                </a:solidFill>
                <a:latin typeface="Arial" charset="0"/>
                <a:cs typeface="Arial" charset="0"/>
              </a:rPr>
              <a:t>Beispiel-wie es nicht sein kann</a:t>
            </a:r>
          </a:p>
        </p:txBody>
      </p:sp>
      <p:graphicFrame>
        <p:nvGraphicFramePr>
          <p:cNvPr id="7" name="Objekt 6">
            <a:extLst>
              <a:ext uri="{FF2B5EF4-FFF2-40B4-BE49-F238E27FC236}">
                <a16:creationId xmlns:a16="http://schemas.microsoft.com/office/drawing/2014/main" id="{7D657293-8DB8-586B-A615-64F13249455B}"/>
              </a:ext>
            </a:extLst>
          </p:cNvPr>
          <p:cNvGraphicFramePr>
            <a:graphicFrameLocks noChangeAspect="1"/>
          </p:cNvGraphicFramePr>
          <p:nvPr>
            <p:extLst>
              <p:ext uri="{D42A27DB-BD31-4B8C-83A1-F6EECF244321}">
                <p14:modId xmlns:p14="http://schemas.microsoft.com/office/powerpoint/2010/main" val="3563930059"/>
              </p:ext>
            </p:extLst>
          </p:nvPr>
        </p:nvGraphicFramePr>
        <p:xfrm>
          <a:off x="2661436" y="919626"/>
          <a:ext cx="6508750" cy="5792787"/>
        </p:xfrm>
        <a:graphic>
          <a:graphicData uri="http://schemas.openxmlformats.org/presentationml/2006/ole">
            <mc:AlternateContent xmlns:mc="http://schemas.openxmlformats.org/markup-compatibility/2006">
              <mc:Choice xmlns:v="urn:schemas-microsoft-com:vml" Requires="v">
                <p:oleObj name="Arbeitsblatt" r:id="rId3" imgW="7802880" imgH="7886598" progId="Excel.Sheet.8">
                  <p:embed/>
                </p:oleObj>
              </mc:Choice>
              <mc:Fallback>
                <p:oleObj name="Arbeitsblatt" r:id="rId3" imgW="7802880" imgH="7886598" progId="Excel.Sheet.8">
                  <p:embed/>
                  <p:pic>
                    <p:nvPicPr>
                      <p:cNvPr id="7" name="Objekt 6">
                        <a:extLst>
                          <a:ext uri="{FF2B5EF4-FFF2-40B4-BE49-F238E27FC236}">
                            <a16:creationId xmlns:a16="http://schemas.microsoft.com/office/drawing/2014/main" id="{7D657293-8DB8-586B-A615-64F13249455B}"/>
                          </a:ext>
                        </a:extLst>
                      </p:cNvPr>
                      <p:cNvPicPr/>
                      <p:nvPr/>
                    </p:nvPicPr>
                    <p:blipFill>
                      <a:blip r:embed="rId4"/>
                      <a:stretch>
                        <a:fillRect/>
                      </a:stretch>
                    </p:blipFill>
                    <p:spPr>
                      <a:xfrm>
                        <a:off x="2661436" y="919626"/>
                        <a:ext cx="6508750" cy="5792787"/>
                      </a:xfrm>
                      <a:prstGeom prst="rect">
                        <a:avLst/>
                      </a:prstGeom>
                    </p:spPr>
                  </p:pic>
                </p:oleObj>
              </mc:Fallback>
            </mc:AlternateContent>
          </a:graphicData>
        </a:graphic>
      </p:graphicFrame>
    </p:spTree>
    <p:extLst>
      <p:ext uri="{BB962C8B-B14F-4D97-AF65-F5344CB8AC3E}">
        <p14:creationId xmlns:p14="http://schemas.microsoft.com/office/powerpoint/2010/main" val="179728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
                                        <p:tgtEl>
                                          <p:spTgt spid="7"/>
                                        </p:tgtEl>
                                      </p:cBhvr>
                                    </p:animEffect>
                                    <p:anim calcmode="lin" valueType="num">
                                      <p:cBhvr>
                                        <p:cTn id="16" dur="10" fill="hold"/>
                                        <p:tgtEl>
                                          <p:spTgt spid="7"/>
                                        </p:tgtEl>
                                        <p:attrNameLst>
                                          <p:attrName>ppt_w</p:attrName>
                                        </p:attrNameLst>
                                      </p:cBhvr>
                                      <p:tavLst>
                                        <p:tav tm="0" fmla="#ppt_w*sin(2.5*pi*$)">
                                          <p:val>
                                            <p:fltVal val="0"/>
                                          </p:val>
                                        </p:tav>
                                        <p:tav tm="100000">
                                          <p:val>
                                            <p:fltVal val="1"/>
                                          </p:val>
                                        </p:tav>
                                      </p:tavLst>
                                    </p:anim>
                                    <p:anim calcmode="lin" valueType="num">
                                      <p:cBhvr>
                                        <p:cTn id="17" dur="1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r Verbinder 4">
            <a:extLst>
              <a:ext uri="{FF2B5EF4-FFF2-40B4-BE49-F238E27FC236}">
                <a16:creationId xmlns:a16="http://schemas.microsoft.com/office/drawing/2014/main" id="{AEA3F80E-F242-721B-A146-DDD5D7FBA1C3}"/>
              </a:ext>
            </a:extLst>
          </p:cNvPr>
          <p:cNvCxnSpPr/>
          <p:nvPr/>
        </p:nvCxnSpPr>
        <p:spPr>
          <a:xfrm>
            <a:off x="676509" y="1563757"/>
            <a:ext cx="0" cy="4770782"/>
          </a:xfrm>
          <a:prstGeom prst="line">
            <a:avLst/>
          </a:prstGeom>
          <a:ln w="76200">
            <a:solidFill>
              <a:srgbClr val="00925B"/>
            </a:solidFill>
          </a:ln>
        </p:spPr>
        <p:style>
          <a:lnRef idx="1">
            <a:schemeClr val="accent1"/>
          </a:lnRef>
          <a:fillRef idx="0">
            <a:schemeClr val="accent1"/>
          </a:fillRef>
          <a:effectRef idx="0">
            <a:schemeClr val="accent1"/>
          </a:effectRef>
          <a:fontRef idx="minor">
            <a:schemeClr val="tx1"/>
          </a:fontRef>
        </p:style>
      </p:cxnSp>
      <p:cxnSp>
        <p:nvCxnSpPr>
          <p:cNvPr id="6" name="Gerader Verbinder 5">
            <a:extLst>
              <a:ext uri="{FF2B5EF4-FFF2-40B4-BE49-F238E27FC236}">
                <a16:creationId xmlns:a16="http://schemas.microsoft.com/office/drawing/2014/main" id="{6D92D0AE-9BEC-5DC5-C31E-BD283F32B9F7}"/>
              </a:ext>
            </a:extLst>
          </p:cNvPr>
          <p:cNvCxnSpPr>
            <a:cxnSpLocks/>
          </p:cNvCxnSpPr>
          <p:nvPr/>
        </p:nvCxnSpPr>
        <p:spPr>
          <a:xfrm flipH="1">
            <a:off x="1167501" y="757993"/>
            <a:ext cx="10647510" cy="0"/>
          </a:xfrm>
          <a:prstGeom prst="line">
            <a:avLst/>
          </a:prstGeom>
          <a:ln w="76200">
            <a:solidFill>
              <a:srgbClr val="00925B"/>
            </a:solidFill>
          </a:ln>
        </p:spPr>
        <p:style>
          <a:lnRef idx="1">
            <a:schemeClr val="accent1"/>
          </a:lnRef>
          <a:fillRef idx="0">
            <a:schemeClr val="accent1"/>
          </a:fillRef>
          <a:effectRef idx="0">
            <a:schemeClr val="accent1"/>
          </a:effectRef>
          <a:fontRef idx="minor">
            <a:schemeClr val="tx1"/>
          </a:fontRef>
        </p:style>
      </p:cxnSp>
      <p:sp>
        <p:nvSpPr>
          <p:cNvPr id="15" name="Foliennummernplatzhalter 14">
            <a:extLst>
              <a:ext uri="{FF2B5EF4-FFF2-40B4-BE49-F238E27FC236}">
                <a16:creationId xmlns:a16="http://schemas.microsoft.com/office/drawing/2014/main" id="{1995647B-7FBE-7BD0-E848-D8F07B0B8FD4}"/>
              </a:ext>
            </a:extLst>
          </p:cNvPr>
          <p:cNvSpPr>
            <a:spLocks noGrp="1"/>
          </p:cNvSpPr>
          <p:nvPr>
            <p:ph type="sldNum" sz="quarter" idx="4294967295"/>
          </p:nvPr>
        </p:nvSpPr>
        <p:spPr>
          <a:xfrm rot="16200000">
            <a:off x="261662" y="5962170"/>
            <a:ext cx="451265" cy="293472"/>
          </a:xfrm>
          <a:prstGeom prst="rect">
            <a:avLst/>
          </a:prstGeom>
        </p:spPr>
        <p:txBody>
          <a:bodyPr/>
          <a:lstStyle/>
          <a:p>
            <a:fld id="{A586562E-0972-4C14-9F09-89E17ADBCADE}" type="slidenum">
              <a:rPr lang="de-DE" sz="1100" b="1" smtClean="0">
                <a:solidFill>
                  <a:srgbClr val="00925B"/>
                </a:solidFill>
                <a:latin typeface="Century Gothic" panose="020B0502020202020204" pitchFamily="34" charset="0"/>
              </a:rPr>
              <a:t>8</a:t>
            </a:fld>
            <a:endParaRPr lang="de-DE" sz="1050" b="1" dirty="0">
              <a:solidFill>
                <a:srgbClr val="00925B"/>
              </a:solidFill>
              <a:latin typeface="Century Gothic" panose="020B0502020202020204" pitchFamily="34" charset="0"/>
            </a:endParaRPr>
          </a:p>
        </p:txBody>
      </p:sp>
      <p:sp>
        <p:nvSpPr>
          <p:cNvPr id="17" name="Fußzeilenplatzhalter 16">
            <a:extLst>
              <a:ext uri="{FF2B5EF4-FFF2-40B4-BE49-F238E27FC236}">
                <a16:creationId xmlns:a16="http://schemas.microsoft.com/office/drawing/2014/main" id="{9810BEAB-EB32-81D3-CCEF-9ACE094AD8DB}"/>
              </a:ext>
            </a:extLst>
          </p:cNvPr>
          <p:cNvSpPr>
            <a:spLocks noGrp="1"/>
          </p:cNvSpPr>
          <p:nvPr>
            <p:ph type="ftr" sz="quarter" idx="4294967295"/>
          </p:nvPr>
        </p:nvSpPr>
        <p:spPr>
          <a:xfrm rot="16200000">
            <a:off x="-1567755" y="2897607"/>
            <a:ext cx="4114800" cy="293471"/>
          </a:xfrm>
          <a:prstGeom prst="rect">
            <a:avLst/>
          </a:prstGeom>
        </p:spPr>
        <p:txBody>
          <a:bodyPr/>
          <a:lstStyle/>
          <a:p>
            <a:r>
              <a:rPr lang="de-DE" sz="1100" b="1" dirty="0">
                <a:solidFill>
                  <a:srgbClr val="00925B"/>
                </a:solidFill>
                <a:latin typeface="Century Gothic" panose="020B0502020202020204" pitchFamily="34" charset="0"/>
              </a:rPr>
              <a:t>Vereinsbeobachtungsschulung</a:t>
            </a:r>
          </a:p>
        </p:txBody>
      </p:sp>
      <p:sp>
        <p:nvSpPr>
          <p:cNvPr id="18" name="Textfeld 17">
            <a:extLst>
              <a:ext uri="{FF2B5EF4-FFF2-40B4-BE49-F238E27FC236}">
                <a16:creationId xmlns:a16="http://schemas.microsoft.com/office/drawing/2014/main" id="{668849C2-6FC5-05B2-6DBE-455166459FC2}"/>
              </a:ext>
            </a:extLst>
          </p:cNvPr>
          <p:cNvSpPr txBox="1"/>
          <p:nvPr/>
        </p:nvSpPr>
        <p:spPr>
          <a:xfrm>
            <a:off x="1329844" y="129276"/>
            <a:ext cx="1171309" cy="400110"/>
          </a:xfrm>
          <a:prstGeom prst="rect">
            <a:avLst/>
          </a:prstGeom>
          <a:noFill/>
        </p:spPr>
        <p:txBody>
          <a:bodyPr wrap="square" lIns="0" rtlCol="0">
            <a:spAutoFit/>
          </a:bodyPr>
          <a:lstStyle/>
          <a:p>
            <a:r>
              <a:rPr lang="de-DE" sz="2000" b="1" dirty="0">
                <a:solidFill>
                  <a:srgbClr val="1B181C"/>
                </a:solidFill>
                <a:latin typeface="Century Gothic" panose="020B0502020202020204" pitchFamily="34" charset="0"/>
              </a:rPr>
              <a:t>Thema</a:t>
            </a:r>
          </a:p>
        </p:txBody>
      </p:sp>
      <p:sp>
        <p:nvSpPr>
          <p:cNvPr id="4" name="Textfeld 3">
            <a:extLst>
              <a:ext uri="{FF2B5EF4-FFF2-40B4-BE49-F238E27FC236}">
                <a16:creationId xmlns:a16="http://schemas.microsoft.com/office/drawing/2014/main" id="{645B66BD-D77F-94A6-174F-A1A3DE8497B1}"/>
              </a:ext>
            </a:extLst>
          </p:cNvPr>
          <p:cNvSpPr txBox="1"/>
          <p:nvPr/>
        </p:nvSpPr>
        <p:spPr>
          <a:xfrm>
            <a:off x="988722" y="4212826"/>
            <a:ext cx="11005067" cy="1323439"/>
          </a:xfrm>
          <a:prstGeom prst="rect">
            <a:avLst/>
          </a:prstGeom>
          <a:noFill/>
        </p:spPr>
        <p:txBody>
          <a:bodyPr wrap="square">
            <a:spAutoFit/>
          </a:bodyPr>
          <a:lstStyle/>
          <a:p>
            <a:r>
              <a:rPr lang="de-DE" sz="2000" b="1" dirty="0">
                <a:solidFill>
                  <a:srgbClr val="3333FF"/>
                </a:solidFill>
              </a:rPr>
              <a:t>Wir weisen noch einmal darauf hin, dass die Vereinsbeobachter eine äußerst verantwortungsvolle und gewiss nicht leichte Aufgabe haben. Sie setzt außer einer guten Regelkenntnis auch ein gewisses Maß an Einfühlungsvermögen in die Situation der SR voraus. Jeder sollte sich immer um höchstmögliche Objektivität bemühen.</a:t>
            </a:r>
          </a:p>
        </p:txBody>
      </p:sp>
      <p:sp>
        <p:nvSpPr>
          <p:cNvPr id="2" name="Textfeld 1">
            <a:extLst>
              <a:ext uri="{FF2B5EF4-FFF2-40B4-BE49-F238E27FC236}">
                <a16:creationId xmlns:a16="http://schemas.microsoft.com/office/drawing/2014/main" id="{2D5E118C-09D3-ADEB-83B0-2B217F368E26}"/>
              </a:ext>
            </a:extLst>
          </p:cNvPr>
          <p:cNvSpPr txBox="1"/>
          <p:nvPr/>
        </p:nvSpPr>
        <p:spPr>
          <a:xfrm>
            <a:off x="4264244" y="106975"/>
            <a:ext cx="4298843" cy="523220"/>
          </a:xfrm>
          <a:prstGeom prst="rect">
            <a:avLst/>
          </a:prstGeom>
          <a:noFill/>
        </p:spPr>
        <p:txBody>
          <a:bodyPr wrap="square" rtlCol="0">
            <a:spAutoFit/>
          </a:bodyPr>
          <a:lstStyle/>
          <a:p>
            <a:pPr algn="ctr"/>
            <a:r>
              <a:rPr lang="de-DE" sz="2800" b="1" dirty="0"/>
              <a:t>Allgemeines</a:t>
            </a:r>
          </a:p>
        </p:txBody>
      </p:sp>
      <p:sp>
        <p:nvSpPr>
          <p:cNvPr id="7" name="Textfeld 6">
            <a:extLst>
              <a:ext uri="{FF2B5EF4-FFF2-40B4-BE49-F238E27FC236}">
                <a16:creationId xmlns:a16="http://schemas.microsoft.com/office/drawing/2014/main" id="{AEDA01FD-B772-9FEA-9F5A-7E00D1896350}"/>
              </a:ext>
            </a:extLst>
          </p:cNvPr>
          <p:cNvSpPr txBox="1"/>
          <p:nvPr/>
        </p:nvSpPr>
        <p:spPr>
          <a:xfrm>
            <a:off x="988722" y="2967335"/>
            <a:ext cx="10553251" cy="1015663"/>
          </a:xfrm>
          <a:prstGeom prst="rect">
            <a:avLst/>
          </a:prstGeom>
          <a:noFill/>
        </p:spPr>
        <p:txBody>
          <a:bodyPr wrap="square">
            <a:spAutoFit/>
          </a:bodyPr>
          <a:lstStyle/>
          <a:p>
            <a:r>
              <a:rPr lang="de-DE" sz="2000" b="1" i="0" dirty="0">
                <a:solidFill>
                  <a:srgbClr val="000000"/>
                </a:solidFill>
                <a:effectLst/>
                <a:latin typeface="Fira Sans Regular" panose="020B0503050000020004" pitchFamily="34" charset="0"/>
              </a:rPr>
              <a:t>Unter </a:t>
            </a:r>
            <a:r>
              <a:rPr lang="de-DE" sz="2000" b="1" i="0" dirty="0">
                <a:solidFill>
                  <a:srgbClr val="000000"/>
                </a:solidFill>
                <a:effectLst/>
                <a:latin typeface="Fira Sans" panose="020B0503050000020004" pitchFamily="34" charset="0"/>
              </a:rPr>
              <a:t>Diskreditieren</a:t>
            </a:r>
            <a:r>
              <a:rPr lang="de-DE" sz="2000" b="1" i="0" dirty="0">
                <a:solidFill>
                  <a:srgbClr val="000000"/>
                </a:solidFill>
                <a:effectLst/>
                <a:latin typeface="Fira Sans Regular" panose="020B0503050000020004" pitchFamily="34" charset="0"/>
              </a:rPr>
              <a:t> versteht man das gezielte Herabsetzen oder Schädigen des Ansehens oder Rufes einer Person oder Institution, insbesondere durch Verbreitung unwahrer oder verfälschter Informationen</a:t>
            </a:r>
            <a:r>
              <a:rPr lang="de-DE" b="0" i="0" dirty="0">
                <a:solidFill>
                  <a:srgbClr val="000000"/>
                </a:solidFill>
                <a:effectLst/>
                <a:latin typeface="Fira Sans Regular" panose="020B0503050000020004" pitchFamily="34" charset="0"/>
              </a:rPr>
              <a:t>.</a:t>
            </a:r>
            <a:endParaRPr lang="de-DE" dirty="0"/>
          </a:p>
        </p:txBody>
      </p:sp>
      <p:sp>
        <p:nvSpPr>
          <p:cNvPr id="10" name="Textfeld 9">
            <a:extLst>
              <a:ext uri="{FF2B5EF4-FFF2-40B4-BE49-F238E27FC236}">
                <a16:creationId xmlns:a16="http://schemas.microsoft.com/office/drawing/2014/main" id="{BACFE733-CE94-3290-8B8B-F03ED2F0FF5A}"/>
              </a:ext>
            </a:extLst>
          </p:cNvPr>
          <p:cNvSpPr txBox="1"/>
          <p:nvPr/>
        </p:nvSpPr>
        <p:spPr>
          <a:xfrm>
            <a:off x="988722" y="1078998"/>
            <a:ext cx="10647509" cy="1631216"/>
          </a:xfrm>
          <a:prstGeom prst="rect">
            <a:avLst/>
          </a:prstGeom>
          <a:noFill/>
        </p:spPr>
        <p:txBody>
          <a:bodyPr wrap="square">
            <a:spAutoFit/>
          </a:bodyPr>
          <a:lstStyle/>
          <a:p>
            <a:pPr algn="l"/>
            <a:r>
              <a:rPr lang="de-DE" sz="2000" b="1" i="0" dirty="0">
                <a:solidFill>
                  <a:srgbClr val="FF0000"/>
                </a:solidFill>
                <a:effectLst/>
                <a:highlight>
                  <a:srgbClr val="F7F7F7"/>
                </a:highlight>
                <a:latin typeface="Roboto" panose="020F0502020204030204" pitchFamily="2" charset="0"/>
              </a:rPr>
              <a:t>Wenn die Vereinsbeobachtung (VB) verwendet wird, um Schiedsrichter zu diskreditieren (zum Beispiel bei sehr großer Toleranz zwischen  Heimverein und Gastverein) , werden diese VB gestrichen und als nicht abgegeben gewertet.</a:t>
            </a:r>
            <a:endParaRPr lang="de-DE" sz="2000" b="0" i="0" dirty="0">
              <a:solidFill>
                <a:srgbClr val="000000"/>
              </a:solidFill>
              <a:effectLst/>
              <a:latin typeface="Times New Roman" panose="02020603050405020304" pitchFamily="18" charset="0"/>
            </a:endParaRPr>
          </a:p>
          <a:p>
            <a:pPr algn="l"/>
            <a:r>
              <a:rPr lang="de-DE" sz="2000" b="1" i="0" dirty="0">
                <a:solidFill>
                  <a:srgbClr val="FF0000"/>
                </a:solidFill>
                <a:effectLst/>
                <a:highlight>
                  <a:srgbClr val="F7F7F7"/>
                </a:highlight>
                <a:latin typeface="Roboto" panose="020F0502020204030204" pitchFamily="2" charset="0"/>
              </a:rPr>
              <a:t>Weiterhin können im Wiederholungsfall auch alle VB komplett aus der Wertung genommen werden.</a:t>
            </a:r>
            <a:endParaRPr lang="de-DE" sz="20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61951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style.rotation</p:attrName>
                                        </p:attrNameLst>
                                      </p:cBhvr>
                                      <p:tavLst>
                                        <p:tav tm="0">
                                          <p:val>
                                            <p:fltVal val="90"/>
                                          </p:val>
                                        </p:tav>
                                        <p:tav tm="100000">
                                          <p:val>
                                            <p:fltVal val="0"/>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2000"/>
                                        <p:tgtEl>
                                          <p:spTgt spid="4">
                                            <p:txEl>
                                              <p:pRg st="0" end="0"/>
                                            </p:txEl>
                                          </p:spTgt>
                                        </p:tgtEl>
                                      </p:cBhvr>
                                    </p:animEffect>
                                    <p:anim calcmode="lin" valueType="num">
                                      <p:cBhvr>
                                        <p:cTn id="29"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30"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P spid="7"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4">
            <a:extLst>
              <a:ext uri="{FF2B5EF4-FFF2-40B4-BE49-F238E27FC236}">
                <a16:creationId xmlns:a16="http://schemas.microsoft.com/office/drawing/2014/main" id="{1C7FF3B2-FAB6-EE39-8008-AAFECC688108}"/>
              </a:ext>
            </a:extLst>
          </p:cNvPr>
          <p:cNvSpPr>
            <a:spLocks noGrp="1"/>
          </p:cNvSpPr>
          <p:nvPr>
            <p:ph type="sldNum" sz="quarter" idx="4294967295"/>
          </p:nvPr>
        </p:nvSpPr>
        <p:spPr>
          <a:xfrm rot="16200000">
            <a:off x="261662" y="5962170"/>
            <a:ext cx="451265" cy="293472"/>
          </a:xfrm>
          <a:prstGeom prst="rect">
            <a:avLst/>
          </a:prstGeom>
        </p:spPr>
        <p:txBody>
          <a:bodyPr/>
          <a:lstStyle/>
          <a:p>
            <a:fld id="{A586562E-0972-4C14-9F09-89E17ADBCADE}" type="slidenum">
              <a:rPr lang="de-DE" sz="1100" b="1" smtClean="0">
                <a:solidFill>
                  <a:srgbClr val="00925B"/>
                </a:solidFill>
                <a:latin typeface="Century Gothic" panose="020B0502020202020204" pitchFamily="34" charset="0"/>
              </a:rPr>
              <a:t>9</a:t>
            </a:fld>
            <a:endParaRPr lang="de-DE" sz="1050" b="1" dirty="0">
              <a:solidFill>
                <a:srgbClr val="00925B"/>
              </a:solidFill>
              <a:latin typeface="Century Gothic" panose="020B0502020202020204" pitchFamily="34" charset="0"/>
            </a:endParaRPr>
          </a:p>
        </p:txBody>
      </p:sp>
      <p:sp>
        <p:nvSpPr>
          <p:cNvPr id="7" name="Fußzeilenplatzhalter 16">
            <a:extLst>
              <a:ext uri="{FF2B5EF4-FFF2-40B4-BE49-F238E27FC236}">
                <a16:creationId xmlns:a16="http://schemas.microsoft.com/office/drawing/2014/main" id="{A93CDFA7-C80B-4B2D-3E8C-F9A1A948C139}"/>
              </a:ext>
            </a:extLst>
          </p:cNvPr>
          <p:cNvSpPr>
            <a:spLocks noGrp="1"/>
          </p:cNvSpPr>
          <p:nvPr>
            <p:ph type="ftr" sz="quarter" idx="4294967295"/>
          </p:nvPr>
        </p:nvSpPr>
        <p:spPr>
          <a:xfrm rot="16200000">
            <a:off x="-1567755" y="2897607"/>
            <a:ext cx="4114800" cy="293471"/>
          </a:xfrm>
          <a:prstGeom prst="rect">
            <a:avLst/>
          </a:prstGeom>
        </p:spPr>
        <p:txBody>
          <a:bodyPr/>
          <a:lstStyle/>
          <a:p>
            <a:r>
              <a:rPr lang="de-DE" sz="1100" b="1" dirty="0">
                <a:solidFill>
                  <a:srgbClr val="00925B"/>
                </a:solidFill>
                <a:latin typeface="Century Gothic" panose="020B0502020202020204" pitchFamily="34" charset="0"/>
              </a:rPr>
              <a:t>Vereinsbeobachtungsschulung</a:t>
            </a:r>
          </a:p>
        </p:txBody>
      </p:sp>
      <p:sp>
        <p:nvSpPr>
          <p:cNvPr id="17" name="Textfeld 16">
            <a:extLst>
              <a:ext uri="{FF2B5EF4-FFF2-40B4-BE49-F238E27FC236}">
                <a16:creationId xmlns:a16="http://schemas.microsoft.com/office/drawing/2014/main" id="{EA402905-F594-19AF-8C53-9EBD10D63ADC}"/>
              </a:ext>
            </a:extLst>
          </p:cNvPr>
          <p:cNvSpPr txBox="1"/>
          <p:nvPr/>
        </p:nvSpPr>
        <p:spPr>
          <a:xfrm>
            <a:off x="1237129" y="134470"/>
            <a:ext cx="1818044" cy="369332"/>
          </a:xfrm>
          <a:prstGeom prst="rect">
            <a:avLst/>
          </a:prstGeom>
          <a:noFill/>
        </p:spPr>
        <p:txBody>
          <a:bodyPr wrap="square" rtlCol="0">
            <a:spAutoFit/>
          </a:bodyPr>
          <a:lstStyle/>
          <a:p>
            <a:r>
              <a:rPr lang="de-DE" b="1" dirty="0"/>
              <a:t>Allgemeines</a:t>
            </a:r>
          </a:p>
        </p:txBody>
      </p:sp>
      <p:sp>
        <p:nvSpPr>
          <p:cNvPr id="18" name="Textfeld 17">
            <a:extLst>
              <a:ext uri="{FF2B5EF4-FFF2-40B4-BE49-F238E27FC236}">
                <a16:creationId xmlns:a16="http://schemas.microsoft.com/office/drawing/2014/main" id="{72671350-3CAD-ABE1-286D-2E3D216E30B9}"/>
              </a:ext>
            </a:extLst>
          </p:cNvPr>
          <p:cNvSpPr txBox="1"/>
          <p:nvPr/>
        </p:nvSpPr>
        <p:spPr>
          <a:xfrm>
            <a:off x="4120178" y="132684"/>
            <a:ext cx="3896358" cy="369332"/>
          </a:xfrm>
          <a:prstGeom prst="rect">
            <a:avLst/>
          </a:prstGeom>
          <a:noFill/>
        </p:spPr>
        <p:txBody>
          <a:bodyPr wrap="square" rtlCol="0">
            <a:spAutoFit/>
          </a:bodyPr>
          <a:lstStyle/>
          <a:p>
            <a:r>
              <a:rPr lang="de-DE" b="1" dirty="0"/>
              <a:t>Anleitung Vereinsbeobachtung 1</a:t>
            </a:r>
          </a:p>
        </p:txBody>
      </p:sp>
      <p:pic>
        <p:nvPicPr>
          <p:cNvPr id="4" name="Grafik 3">
            <a:extLst>
              <a:ext uri="{FF2B5EF4-FFF2-40B4-BE49-F238E27FC236}">
                <a16:creationId xmlns:a16="http://schemas.microsoft.com/office/drawing/2014/main" id="{5DEA33B2-FC02-64D8-6879-65613F1CEE98}"/>
              </a:ext>
            </a:extLst>
          </p:cNvPr>
          <p:cNvPicPr>
            <a:picLocks noChangeAspect="1"/>
          </p:cNvPicPr>
          <p:nvPr/>
        </p:nvPicPr>
        <p:blipFill>
          <a:blip r:embed="rId3"/>
          <a:stretch>
            <a:fillRect/>
          </a:stretch>
        </p:blipFill>
        <p:spPr>
          <a:xfrm>
            <a:off x="1078429" y="1268849"/>
            <a:ext cx="7053517" cy="4316081"/>
          </a:xfrm>
          <a:prstGeom prst="rect">
            <a:avLst/>
          </a:prstGeom>
        </p:spPr>
      </p:pic>
      <p:sp>
        <p:nvSpPr>
          <p:cNvPr id="6" name="Textfeld 5">
            <a:extLst>
              <a:ext uri="{FF2B5EF4-FFF2-40B4-BE49-F238E27FC236}">
                <a16:creationId xmlns:a16="http://schemas.microsoft.com/office/drawing/2014/main" id="{4F88DBCB-A362-7D02-BC81-AD9D9AC4B00D}"/>
              </a:ext>
            </a:extLst>
          </p:cNvPr>
          <p:cNvSpPr txBox="1"/>
          <p:nvPr/>
        </p:nvSpPr>
        <p:spPr>
          <a:xfrm>
            <a:off x="1002065" y="5675384"/>
            <a:ext cx="10498955" cy="659155"/>
          </a:xfrm>
          <a:prstGeom prst="rect">
            <a:avLst/>
          </a:prstGeom>
          <a:noFill/>
        </p:spPr>
        <p:txBody>
          <a:bodyPr wrap="square">
            <a:spAutoFit/>
          </a:bodyPr>
          <a:lstStyle/>
          <a:p>
            <a:pPr marL="233045" indent="-220345">
              <a:lnSpc>
                <a:spcPct val="100000"/>
              </a:lnSpc>
              <a:spcBef>
                <a:spcPts val="185"/>
              </a:spcBef>
              <a:buFont typeface="Symbol"/>
              <a:buChar char=""/>
              <a:tabLst>
                <a:tab pos="233045" algn="l"/>
              </a:tabLst>
            </a:pPr>
            <a:r>
              <a:rPr lang="de-DE" sz="1800" dirty="0">
                <a:cs typeface="Calibri"/>
              </a:rPr>
              <a:t>die Anmeldung</a:t>
            </a:r>
            <a:r>
              <a:rPr lang="de-DE" sz="1800" spc="-10" dirty="0">
                <a:cs typeface="Calibri"/>
              </a:rPr>
              <a:t> </a:t>
            </a:r>
            <a:r>
              <a:rPr lang="de-DE" sz="1800" dirty="0">
                <a:cs typeface="Calibri"/>
              </a:rPr>
              <a:t>in</a:t>
            </a:r>
            <a:r>
              <a:rPr lang="de-DE" sz="1800" spc="-10" dirty="0">
                <a:cs typeface="Calibri"/>
              </a:rPr>
              <a:t> </a:t>
            </a:r>
            <a:r>
              <a:rPr lang="de-DE" sz="1800" dirty="0">
                <a:cs typeface="Calibri"/>
              </a:rPr>
              <a:t>den</a:t>
            </a:r>
            <a:r>
              <a:rPr lang="de-DE" sz="1800" spc="-5" dirty="0">
                <a:cs typeface="Calibri"/>
              </a:rPr>
              <a:t> </a:t>
            </a:r>
            <a:r>
              <a:rPr lang="de-DE" sz="1800" spc="-10" dirty="0">
                <a:cs typeface="Calibri"/>
              </a:rPr>
              <a:t>Vereinsbereich </a:t>
            </a:r>
            <a:r>
              <a:rPr lang="de-DE" sz="1800" dirty="0">
                <a:cs typeface="Calibri"/>
              </a:rPr>
              <a:t>erfolgt </a:t>
            </a:r>
            <a:r>
              <a:rPr lang="de-DE" sz="1800" spc="-20" dirty="0">
                <a:cs typeface="Calibri"/>
              </a:rPr>
              <a:t>hier</a:t>
            </a:r>
            <a:endParaRPr lang="de-DE" sz="1800" dirty="0">
              <a:cs typeface="Calibri"/>
            </a:endParaRPr>
          </a:p>
          <a:p>
            <a:pPr marL="233045" indent="-220345">
              <a:lnSpc>
                <a:spcPct val="100000"/>
              </a:lnSpc>
              <a:spcBef>
                <a:spcPts val="85"/>
              </a:spcBef>
              <a:buFont typeface="Symbol"/>
              <a:buChar char=""/>
              <a:tabLst>
                <a:tab pos="233045" algn="l"/>
              </a:tabLst>
            </a:pPr>
            <a:r>
              <a:rPr lang="de-DE" sz="1800" dirty="0">
                <a:cs typeface="Calibri"/>
              </a:rPr>
              <a:t>diese</a:t>
            </a:r>
            <a:r>
              <a:rPr lang="de-DE" sz="1800" spc="-15" dirty="0">
                <a:cs typeface="Calibri"/>
              </a:rPr>
              <a:t> </a:t>
            </a:r>
            <a:r>
              <a:rPr lang="de-DE" sz="1800" dirty="0">
                <a:cs typeface="Calibri"/>
              </a:rPr>
              <a:t>Seite</a:t>
            </a:r>
            <a:r>
              <a:rPr lang="de-DE" sz="1800" spc="-30" dirty="0">
                <a:cs typeface="Calibri"/>
              </a:rPr>
              <a:t> </a:t>
            </a:r>
            <a:r>
              <a:rPr lang="de-DE" sz="1800" dirty="0">
                <a:cs typeface="Calibri"/>
              </a:rPr>
              <a:t>ist</a:t>
            </a:r>
            <a:r>
              <a:rPr lang="de-DE" sz="1800" spc="-25" dirty="0">
                <a:cs typeface="Calibri"/>
              </a:rPr>
              <a:t> </a:t>
            </a:r>
            <a:r>
              <a:rPr lang="de-DE" sz="1800" dirty="0">
                <a:cs typeface="Calibri"/>
              </a:rPr>
              <a:t>direkt</a:t>
            </a:r>
            <a:r>
              <a:rPr lang="de-DE" sz="1800" spc="-25" dirty="0">
                <a:cs typeface="Calibri"/>
              </a:rPr>
              <a:t> </a:t>
            </a:r>
            <a:r>
              <a:rPr lang="de-DE" sz="1800" dirty="0">
                <a:cs typeface="Calibri"/>
              </a:rPr>
              <a:t>von</a:t>
            </a:r>
            <a:r>
              <a:rPr lang="de-DE" sz="1800" spc="-35" dirty="0">
                <a:cs typeface="Calibri"/>
              </a:rPr>
              <a:t> </a:t>
            </a:r>
            <a:r>
              <a:rPr lang="de-DE" sz="1800" dirty="0">
                <a:cs typeface="Calibri"/>
              </a:rPr>
              <a:t>der</a:t>
            </a:r>
            <a:r>
              <a:rPr lang="de-DE" sz="1800" spc="-20" dirty="0">
                <a:cs typeface="Calibri"/>
              </a:rPr>
              <a:t> </a:t>
            </a:r>
            <a:r>
              <a:rPr lang="de-DE" sz="1800" dirty="0" err="1">
                <a:cs typeface="Calibri"/>
              </a:rPr>
              <a:t>homepage</a:t>
            </a:r>
            <a:r>
              <a:rPr lang="de-DE" sz="1800" spc="-25" dirty="0">
                <a:cs typeface="Calibri"/>
              </a:rPr>
              <a:t> </a:t>
            </a:r>
            <a:r>
              <a:rPr lang="de-DE" sz="1800" dirty="0">
                <a:cs typeface="Calibri"/>
              </a:rPr>
              <a:t>des</a:t>
            </a:r>
            <a:r>
              <a:rPr lang="de-DE" sz="1800" spc="-20" dirty="0">
                <a:cs typeface="Calibri"/>
              </a:rPr>
              <a:t> </a:t>
            </a:r>
            <a:r>
              <a:rPr lang="de-DE" sz="1800" dirty="0">
                <a:cs typeface="Calibri"/>
              </a:rPr>
              <a:t>HV Sachsen</a:t>
            </a:r>
            <a:r>
              <a:rPr lang="de-DE" sz="1800" spc="-15" dirty="0">
                <a:cs typeface="Calibri"/>
              </a:rPr>
              <a:t> </a:t>
            </a:r>
            <a:r>
              <a:rPr lang="de-DE" sz="1800" spc="-10" dirty="0">
                <a:cs typeface="Calibri"/>
              </a:rPr>
              <a:t>aufrufbar</a:t>
            </a:r>
            <a:endParaRPr lang="de-DE" sz="1800" dirty="0">
              <a:cs typeface="Calibri"/>
            </a:endParaRPr>
          </a:p>
        </p:txBody>
      </p:sp>
    </p:spTree>
    <p:extLst>
      <p:ext uri="{BB962C8B-B14F-4D97-AF65-F5344CB8AC3E}">
        <p14:creationId xmlns:p14="http://schemas.microsoft.com/office/powerpoint/2010/main" val="84081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theme/theme1.xml><?xml version="1.0" encoding="utf-8"?>
<a:theme xmlns:a="http://schemas.openxmlformats.org/drawingml/2006/main" name="SR HVS Präsentatio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S&amp;P Vorlag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2299</Words>
  <Application>Microsoft Office PowerPoint</Application>
  <PresentationFormat>Breitbild</PresentationFormat>
  <Paragraphs>597</Paragraphs>
  <Slides>28</Slides>
  <Notes>20</Notes>
  <HiddenSlides>0</HiddenSlides>
  <MMClips>0</MMClips>
  <ScaleCrop>false</ScaleCrop>
  <HeadingPairs>
    <vt:vector size="8" baseType="variant">
      <vt:variant>
        <vt:lpstr>Verwendete Schriftarten</vt:lpstr>
      </vt:variant>
      <vt:variant>
        <vt:i4>13</vt:i4>
      </vt:variant>
      <vt:variant>
        <vt:lpstr>Design</vt:lpstr>
      </vt:variant>
      <vt:variant>
        <vt:i4>1</vt:i4>
      </vt:variant>
      <vt:variant>
        <vt:lpstr>Eingebettete OLE-Server</vt:lpstr>
      </vt:variant>
      <vt:variant>
        <vt:i4>1</vt:i4>
      </vt:variant>
      <vt:variant>
        <vt:lpstr>Folientitel</vt:lpstr>
      </vt:variant>
      <vt:variant>
        <vt:i4>28</vt:i4>
      </vt:variant>
    </vt:vector>
  </HeadingPairs>
  <TitlesOfParts>
    <vt:vector size="43" baseType="lpstr">
      <vt:lpstr>Aptos</vt:lpstr>
      <vt:lpstr>Aptos Narrow</vt:lpstr>
      <vt:lpstr>Arial</vt:lpstr>
      <vt:lpstr>Bahnschrift</vt:lpstr>
      <vt:lpstr>Calibri</vt:lpstr>
      <vt:lpstr>Century Gothic</vt:lpstr>
      <vt:lpstr>Fira Sans</vt:lpstr>
      <vt:lpstr>Fira Sans Regular</vt:lpstr>
      <vt:lpstr>Roboto</vt:lpstr>
      <vt:lpstr>Symbol</vt:lpstr>
      <vt:lpstr>Tahoma</vt:lpstr>
      <vt:lpstr>Times New Roman</vt:lpstr>
      <vt:lpstr>Wingdings</vt:lpstr>
      <vt:lpstr>SR HVS Präsentation</vt:lpstr>
      <vt:lpstr>Arbeitsblatt</vt:lpstr>
      <vt:lpstr>PowerPoint-Präsentation</vt:lpstr>
      <vt:lpstr>PowerPoint-Präsentation</vt:lpstr>
      <vt:lpstr>PowerPoint-Präsentation</vt:lpstr>
      <vt:lpstr>Warum eine Vereinsbeobachtung?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Bewertungsrichtlinien Vereinsbeobachtung </vt:lpstr>
      <vt:lpstr>Bewertungsrichtlinien Vereinsbeobachtung </vt:lpstr>
      <vt:lpstr>Bewertungsrichtlinien Vereinsbeobachtung </vt:lpstr>
      <vt:lpstr>Bewertungsrichtlinien Vereinsbeobachtung </vt:lpstr>
      <vt:lpstr>Bewertungsrichtlinien Vereinsbeobachtung </vt:lpstr>
      <vt:lpstr>Bewertungsrichtlinien Vereinsbeobachtung </vt:lpstr>
      <vt:lpstr>Bewertungsrichtlinien Vereinsbeobachtung </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Benjamin Wolf</dc:creator>
  <cp:lastModifiedBy>Thomas Franke</cp:lastModifiedBy>
  <cp:revision>59</cp:revision>
  <cp:lastPrinted>2024-08-11T08:09:20Z</cp:lastPrinted>
  <dcterms:created xsi:type="dcterms:W3CDTF">2024-03-10T10:56:59Z</dcterms:created>
  <dcterms:modified xsi:type="dcterms:W3CDTF">2024-08-23T15:00:12Z</dcterms:modified>
</cp:coreProperties>
</file>