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26DBD5-FE93-4F64-958F-C0F55BBB9C0A}" type="datetimeFigureOut">
              <a:rPr lang="de-DE" smtClean="0"/>
              <a:t>31.08.2023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A59203-FB81-453C-BE33-5AE363C270F3}" type="slidenum">
              <a:rPr lang="de-DE" smtClean="0"/>
              <a:t>‹Nr.›</a:t>
            </a:fld>
            <a:endParaRPr lang="de-DE"/>
          </a:p>
        </p:txBody>
      </p:sp>
    </p:spTree>
    <p:extLst>
      <p:ext uri="{BB962C8B-B14F-4D97-AF65-F5344CB8AC3E}">
        <p14:creationId xmlns:p14="http://schemas.microsoft.com/office/powerpoint/2010/main" val="385765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7" name="Picture 2" descr="Handball-Verband Sachsen e.V.">
            <a:extLst>
              <a:ext uri="{FF2B5EF4-FFF2-40B4-BE49-F238E27FC236}">
                <a16:creationId xmlns:a16="http://schemas.microsoft.com/office/drawing/2014/main" id="{F3C19152-DE48-627C-5F55-81F2645FC8F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1534" y="151157"/>
            <a:ext cx="969951" cy="133971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Gerader Verbinder 7">
            <a:extLst>
              <a:ext uri="{FF2B5EF4-FFF2-40B4-BE49-F238E27FC236}">
                <a16:creationId xmlns:a16="http://schemas.microsoft.com/office/drawing/2014/main" id="{AEA3F80E-F242-721B-A146-DDD5D7FBA1C3}"/>
              </a:ext>
            </a:extLst>
          </p:cNvPr>
          <p:cNvCxnSpPr/>
          <p:nvPr userDrawn="1"/>
        </p:nvCxnSpPr>
        <p:spPr>
          <a:xfrm>
            <a:off x="676509" y="1563757"/>
            <a:ext cx="0" cy="4770782"/>
          </a:xfrm>
          <a:prstGeom prst="line">
            <a:avLst/>
          </a:prstGeom>
          <a:ln w="76200">
            <a:solidFill>
              <a:srgbClr val="00925B"/>
            </a:solidFill>
          </a:ln>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6D92D0AE-9BEC-5DC5-C31E-BD283F32B9F7}"/>
              </a:ext>
            </a:extLst>
          </p:cNvPr>
          <p:cNvCxnSpPr>
            <a:cxnSpLocks/>
          </p:cNvCxnSpPr>
          <p:nvPr userDrawn="1"/>
        </p:nvCxnSpPr>
        <p:spPr>
          <a:xfrm flipH="1">
            <a:off x="1167501" y="757993"/>
            <a:ext cx="10647510" cy="0"/>
          </a:xfrm>
          <a:prstGeom prst="line">
            <a:avLst/>
          </a:prstGeom>
          <a:ln w="76200">
            <a:solidFill>
              <a:srgbClr val="00925B"/>
            </a:solidFill>
          </a:ln>
        </p:spPr>
        <p:style>
          <a:lnRef idx="1">
            <a:schemeClr val="accent1"/>
          </a:lnRef>
          <a:fillRef idx="0">
            <a:schemeClr val="accent1"/>
          </a:fillRef>
          <a:effectRef idx="0">
            <a:schemeClr val="accent1"/>
          </a:effectRef>
          <a:fontRef idx="minor">
            <a:schemeClr val="tx1"/>
          </a:fontRef>
        </p:style>
      </p:cxnSp>
      <p:sp>
        <p:nvSpPr>
          <p:cNvPr id="10" name="Foliennummernplatzhalter 14">
            <a:extLst>
              <a:ext uri="{FF2B5EF4-FFF2-40B4-BE49-F238E27FC236}">
                <a16:creationId xmlns:a16="http://schemas.microsoft.com/office/drawing/2014/main" id="{1995647B-7FBE-7BD0-E848-D8F07B0B8FD4}"/>
              </a:ext>
            </a:extLst>
          </p:cNvPr>
          <p:cNvSpPr>
            <a:spLocks noGrp="1"/>
          </p:cNvSpPr>
          <p:nvPr>
            <p:ph type="sldNum" sz="quarter" idx="12"/>
          </p:nvPr>
        </p:nvSpPr>
        <p:spPr>
          <a:xfrm rot="16200000">
            <a:off x="183358" y="6089730"/>
            <a:ext cx="451265" cy="365125"/>
          </a:xfrm>
        </p:spPr>
        <p:txBody>
          <a:bodyPr/>
          <a:lstStyle/>
          <a:p>
            <a:fld id="{A586562E-0972-4C14-9F09-89E17ADBCADE}" type="slidenum">
              <a:rPr lang="de-DE" sz="1100" b="1" smtClean="0">
                <a:solidFill>
                  <a:srgbClr val="00925B"/>
                </a:solidFill>
              </a:rPr>
              <a:t>‹Nr.›</a:t>
            </a:fld>
            <a:endParaRPr lang="de-DE" sz="1050" b="1" dirty="0">
              <a:solidFill>
                <a:srgbClr val="00925B"/>
              </a:solidFill>
            </a:endParaRPr>
          </a:p>
        </p:txBody>
      </p:sp>
      <p:sp>
        <p:nvSpPr>
          <p:cNvPr id="14" name="Textfeld 13">
            <a:extLst>
              <a:ext uri="{FF2B5EF4-FFF2-40B4-BE49-F238E27FC236}">
                <a16:creationId xmlns:a16="http://schemas.microsoft.com/office/drawing/2014/main" id="{8DEEA4FA-86D0-A622-215F-BCADA7062A95}"/>
              </a:ext>
            </a:extLst>
          </p:cNvPr>
          <p:cNvSpPr txBox="1"/>
          <p:nvPr userDrawn="1"/>
        </p:nvSpPr>
        <p:spPr>
          <a:xfrm>
            <a:off x="1648327" y="5946992"/>
            <a:ext cx="7107484" cy="307777"/>
          </a:xfrm>
          <a:prstGeom prst="rect">
            <a:avLst/>
          </a:prstGeom>
          <a:noFill/>
        </p:spPr>
        <p:txBody>
          <a:bodyPr wrap="square" rtlCol="0">
            <a:spAutoFit/>
          </a:bodyPr>
          <a:lstStyle/>
          <a:p>
            <a:r>
              <a:rPr lang="de-DE" sz="1400" dirty="0">
                <a:latin typeface="Bahnschrift" panose="020B0502040204020203" pitchFamily="34" charset="0"/>
              </a:rPr>
              <a:t>Lektoren: 		Burkhard Müller / Holger Steiner VBEO HV Sachsen </a:t>
            </a:r>
          </a:p>
        </p:txBody>
      </p:sp>
      <p:sp>
        <p:nvSpPr>
          <p:cNvPr id="15" name="Textfeld 14">
            <a:extLst>
              <a:ext uri="{FF2B5EF4-FFF2-40B4-BE49-F238E27FC236}">
                <a16:creationId xmlns:a16="http://schemas.microsoft.com/office/drawing/2014/main" id="{CB046908-8CE1-D2DB-52AB-0CDB72D9C4D5}"/>
              </a:ext>
            </a:extLst>
          </p:cNvPr>
          <p:cNvSpPr txBox="1"/>
          <p:nvPr userDrawn="1"/>
        </p:nvSpPr>
        <p:spPr>
          <a:xfrm>
            <a:off x="1648327" y="2081463"/>
            <a:ext cx="8246171" cy="1200329"/>
          </a:xfrm>
          <a:prstGeom prst="rect">
            <a:avLst/>
          </a:prstGeom>
          <a:noFill/>
        </p:spPr>
        <p:txBody>
          <a:bodyPr wrap="square" rtlCol="0">
            <a:spAutoFit/>
          </a:bodyPr>
          <a:lstStyle/>
          <a:p>
            <a:r>
              <a:rPr lang="de-DE" sz="3600" b="1" dirty="0">
                <a:latin typeface="Century Gothic" panose="020B0502020202020204" pitchFamily="34" charset="0"/>
              </a:rPr>
              <a:t>Bewertungsrichtlinien für Vereinsbeobachtung</a:t>
            </a:r>
          </a:p>
        </p:txBody>
      </p:sp>
      <p:pic>
        <p:nvPicPr>
          <p:cNvPr id="16" name="Grafik 15">
            <a:extLst>
              <a:ext uri="{FF2B5EF4-FFF2-40B4-BE49-F238E27FC236}">
                <a16:creationId xmlns:a16="http://schemas.microsoft.com/office/drawing/2014/main" id="{B52E305C-5074-97DD-61DA-8A371A111B60}"/>
              </a:ext>
            </a:extLst>
          </p:cNvPr>
          <p:cNvPicPr>
            <a:picLocks noChangeAspect="1"/>
          </p:cNvPicPr>
          <p:nvPr userDrawn="1"/>
        </p:nvPicPr>
        <p:blipFill>
          <a:blip r:embed="rId3"/>
          <a:stretch>
            <a:fillRect/>
          </a:stretch>
        </p:blipFill>
        <p:spPr>
          <a:xfrm>
            <a:off x="1648327" y="5151294"/>
            <a:ext cx="4683366" cy="342869"/>
          </a:xfrm>
          <a:prstGeom prst="rect">
            <a:avLst/>
          </a:prstGeom>
        </p:spPr>
      </p:pic>
    </p:spTree>
    <p:extLst>
      <p:ext uri="{BB962C8B-B14F-4D97-AF65-F5344CB8AC3E}">
        <p14:creationId xmlns:p14="http://schemas.microsoft.com/office/powerpoint/2010/main" val="335657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24./25.06.2023</a:t>
            </a:r>
          </a:p>
        </p:txBody>
      </p:sp>
      <p:sp>
        <p:nvSpPr>
          <p:cNvPr id="5" name="Fußzeilenplatzhalter 4"/>
          <p:cNvSpPr>
            <a:spLocks noGrp="1"/>
          </p:cNvSpPr>
          <p:nvPr>
            <p:ph type="ftr" sz="quarter" idx="11"/>
          </p:nvPr>
        </p:nvSpPr>
        <p:spPr/>
        <p:txBody>
          <a:bodyPr/>
          <a:lstStyle/>
          <a:p>
            <a:r>
              <a:rPr lang="de-DE"/>
              <a:t>SR Weiterbildung HVS-Kader</a:t>
            </a:r>
          </a:p>
        </p:txBody>
      </p:sp>
      <p:sp>
        <p:nvSpPr>
          <p:cNvPr id="6" name="Foliennummernplatzhalter 5"/>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81460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24./25.06.2023</a:t>
            </a:r>
          </a:p>
        </p:txBody>
      </p:sp>
      <p:sp>
        <p:nvSpPr>
          <p:cNvPr id="5" name="Fußzeilenplatzhalter 4"/>
          <p:cNvSpPr>
            <a:spLocks noGrp="1"/>
          </p:cNvSpPr>
          <p:nvPr>
            <p:ph type="ftr" sz="quarter" idx="11"/>
          </p:nvPr>
        </p:nvSpPr>
        <p:spPr/>
        <p:txBody>
          <a:bodyPr/>
          <a:lstStyle/>
          <a:p>
            <a:r>
              <a:rPr lang="de-DE"/>
              <a:t>SR Weiterbildung HVS-Kader</a:t>
            </a:r>
          </a:p>
        </p:txBody>
      </p:sp>
      <p:sp>
        <p:nvSpPr>
          <p:cNvPr id="6" name="Foliennummernplatzhalter 5"/>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343751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7" name="Picture 2" descr="Handball-Verband Sachsen e.V.">
            <a:extLst>
              <a:ext uri="{FF2B5EF4-FFF2-40B4-BE49-F238E27FC236}">
                <a16:creationId xmlns:a16="http://schemas.microsoft.com/office/drawing/2014/main" id="{F3C19152-DE48-627C-5F55-81F2645FC8F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1534" y="151157"/>
            <a:ext cx="969951" cy="133971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Gerader Verbinder 7">
            <a:extLst>
              <a:ext uri="{FF2B5EF4-FFF2-40B4-BE49-F238E27FC236}">
                <a16:creationId xmlns:a16="http://schemas.microsoft.com/office/drawing/2014/main" id="{AEA3F80E-F242-721B-A146-DDD5D7FBA1C3}"/>
              </a:ext>
            </a:extLst>
          </p:cNvPr>
          <p:cNvCxnSpPr/>
          <p:nvPr userDrawn="1"/>
        </p:nvCxnSpPr>
        <p:spPr>
          <a:xfrm>
            <a:off x="676509" y="1563757"/>
            <a:ext cx="0" cy="4770782"/>
          </a:xfrm>
          <a:prstGeom prst="line">
            <a:avLst/>
          </a:prstGeom>
          <a:ln w="76200">
            <a:solidFill>
              <a:srgbClr val="00925B"/>
            </a:solidFill>
          </a:ln>
        </p:spPr>
        <p:style>
          <a:lnRef idx="1">
            <a:schemeClr val="accent1"/>
          </a:lnRef>
          <a:fillRef idx="0">
            <a:schemeClr val="accent1"/>
          </a:fillRef>
          <a:effectRef idx="0">
            <a:schemeClr val="accent1"/>
          </a:effectRef>
          <a:fontRef idx="minor">
            <a:schemeClr val="tx1"/>
          </a:fontRef>
        </p:style>
      </p:cxnSp>
      <p:sp>
        <p:nvSpPr>
          <p:cNvPr id="9" name="Foliennummernplatzhalter 14">
            <a:extLst>
              <a:ext uri="{FF2B5EF4-FFF2-40B4-BE49-F238E27FC236}">
                <a16:creationId xmlns:a16="http://schemas.microsoft.com/office/drawing/2014/main" id="{1995647B-7FBE-7BD0-E848-D8F07B0B8FD4}"/>
              </a:ext>
            </a:extLst>
          </p:cNvPr>
          <p:cNvSpPr>
            <a:spLocks noGrp="1"/>
          </p:cNvSpPr>
          <p:nvPr>
            <p:ph type="sldNum" sz="quarter" idx="12"/>
          </p:nvPr>
        </p:nvSpPr>
        <p:spPr>
          <a:xfrm rot="16200000">
            <a:off x="183358" y="6089730"/>
            <a:ext cx="451265" cy="365125"/>
          </a:xfrm>
        </p:spPr>
        <p:txBody>
          <a:bodyPr/>
          <a:lstStyle/>
          <a:p>
            <a:fld id="{A586562E-0972-4C14-9F09-89E17ADBCADE}" type="slidenum">
              <a:rPr lang="de-DE" sz="1100" b="1" smtClean="0">
                <a:solidFill>
                  <a:srgbClr val="00925B"/>
                </a:solidFill>
              </a:rPr>
              <a:t>‹Nr.›</a:t>
            </a:fld>
            <a:endParaRPr lang="de-DE" b="1" dirty="0">
              <a:solidFill>
                <a:srgbClr val="00925B"/>
              </a:solidFill>
            </a:endParaRPr>
          </a:p>
        </p:txBody>
      </p:sp>
      <p:cxnSp>
        <p:nvCxnSpPr>
          <p:cNvPr id="12" name="Gerader Verbinder 11">
            <a:extLst>
              <a:ext uri="{FF2B5EF4-FFF2-40B4-BE49-F238E27FC236}">
                <a16:creationId xmlns:a16="http://schemas.microsoft.com/office/drawing/2014/main" id="{8958C5E3-767F-076E-7F47-E748FBDE9052}"/>
              </a:ext>
            </a:extLst>
          </p:cNvPr>
          <p:cNvCxnSpPr>
            <a:cxnSpLocks/>
          </p:cNvCxnSpPr>
          <p:nvPr userDrawn="1"/>
        </p:nvCxnSpPr>
        <p:spPr>
          <a:xfrm flipH="1">
            <a:off x="1167501" y="757993"/>
            <a:ext cx="8067939" cy="0"/>
          </a:xfrm>
          <a:prstGeom prst="line">
            <a:avLst/>
          </a:prstGeom>
          <a:ln w="76200">
            <a:solidFill>
              <a:srgbClr val="00925B"/>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7F2BA807-C881-4223-C4D3-AFDBCE3683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15840" y="151157"/>
            <a:ext cx="2385055" cy="1531147"/>
          </a:xfrm>
          <a:prstGeom prst="rect">
            <a:avLst/>
          </a:prstGeom>
        </p:spPr>
      </p:pic>
      <p:sp>
        <p:nvSpPr>
          <p:cNvPr id="28" name="Textplatzhalter 27"/>
          <p:cNvSpPr>
            <a:spLocks noGrp="1" noChangeAspect="1"/>
          </p:cNvSpPr>
          <p:nvPr>
            <p:ph type="body" sz="quarter" idx="13"/>
          </p:nvPr>
        </p:nvSpPr>
        <p:spPr>
          <a:xfrm>
            <a:off x="1591200" y="1458000"/>
            <a:ext cx="10080000" cy="5040000"/>
          </a:xfrm>
        </p:spPr>
        <p:txBody>
          <a:bodyPr>
            <a:normAutofit/>
          </a:bodyPr>
          <a:lstStyle>
            <a:lvl1pPr>
              <a:lnSpc>
                <a:spcPct val="150000"/>
              </a:lnSpc>
              <a:spcBef>
                <a:spcPts val="0"/>
              </a:spcBef>
              <a:defRPr sz="2200">
                <a:latin typeface="Bahnschrift" panose="020B0502040204020203" pitchFamily="34" charset="0"/>
              </a:defRPr>
            </a:lvl1pPr>
            <a:lvl2pPr>
              <a:lnSpc>
                <a:spcPct val="150000"/>
              </a:lnSpc>
              <a:spcBef>
                <a:spcPts val="0"/>
              </a:spcBef>
              <a:defRPr sz="1800">
                <a:latin typeface="Bahnschrift" panose="020B0502040204020203" pitchFamily="34" charset="0"/>
              </a:defRPr>
            </a:lvl2pPr>
            <a:lvl3pPr>
              <a:lnSpc>
                <a:spcPct val="150000"/>
              </a:lnSpc>
              <a:spcBef>
                <a:spcPts val="0"/>
              </a:spcBef>
              <a:defRPr sz="1400">
                <a:latin typeface="Bahnschrift" panose="020B0502040204020203" pitchFamily="34" charset="0"/>
              </a:defRPr>
            </a:lvl3pPr>
            <a:lvl4pPr>
              <a:lnSpc>
                <a:spcPct val="150000"/>
              </a:lnSpc>
              <a:spcBef>
                <a:spcPts val="0"/>
              </a:spcBef>
              <a:defRPr sz="1000">
                <a:latin typeface="Bahnschrift" panose="020B0502040204020203" pitchFamily="34" charset="0"/>
              </a:defRPr>
            </a:lvl4pPr>
            <a:lvl5pPr>
              <a:lnSpc>
                <a:spcPct val="150000"/>
              </a:lnSpc>
              <a:spcBef>
                <a:spcPts val="0"/>
              </a:spcBef>
              <a:defRPr sz="2400">
                <a:latin typeface="Bahnschrift"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a:p>
            <a:pPr lvl="3"/>
            <a:r>
              <a:rPr lang="de-DE"/>
              <a:t>Vierte Ebene</a:t>
            </a:r>
            <a:endParaRPr lang="de-DE" dirty="0"/>
          </a:p>
        </p:txBody>
      </p:sp>
      <p:sp>
        <p:nvSpPr>
          <p:cNvPr id="29" name="Titel 1"/>
          <p:cNvSpPr>
            <a:spLocks noGrp="1" noChangeAspect="1"/>
          </p:cNvSpPr>
          <p:nvPr>
            <p:ph type="title"/>
          </p:nvPr>
        </p:nvSpPr>
        <p:spPr>
          <a:xfrm>
            <a:off x="1382400" y="270000"/>
            <a:ext cx="7920000" cy="360000"/>
          </a:xfrm>
        </p:spPr>
        <p:txBody>
          <a:bodyPr>
            <a:normAutofit/>
          </a:bodyPr>
          <a:lstStyle>
            <a:lvl1pPr>
              <a:defRPr sz="1800" b="1">
                <a:latin typeface="Bahnschrift" panose="020B0502040204020203" pitchFamily="34" charset="0"/>
              </a:defRPr>
            </a:lvl1pPr>
          </a:lstStyle>
          <a:p>
            <a:r>
              <a:rPr lang="de-DE" dirty="0"/>
              <a:t>Titelmasterformat durch Klicken bearbeiten</a:t>
            </a:r>
          </a:p>
        </p:txBody>
      </p:sp>
    </p:spTree>
    <p:extLst>
      <p:ext uri="{BB962C8B-B14F-4D97-AF65-F5344CB8AC3E}">
        <p14:creationId xmlns:p14="http://schemas.microsoft.com/office/powerpoint/2010/main" val="2521714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24./25.06.2023</a:t>
            </a:r>
          </a:p>
        </p:txBody>
      </p:sp>
      <p:sp>
        <p:nvSpPr>
          <p:cNvPr id="5" name="Fußzeilenplatzhalter 4"/>
          <p:cNvSpPr>
            <a:spLocks noGrp="1"/>
          </p:cNvSpPr>
          <p:nvPr>
            <p:ph type="ftr" sz="quarter" idx="11"/>
          </p:nvPr>
        </p:nvSpPr>
        <p:spPr/>
        <p:txBody>
          <a:bodyPr/>
          <a:lstStyle/>
          <a:p>
            <a:r>
              <a:rPr lang="de-DE"/>
              <a:t>SR Weiterbildung HVS-Kader</a:t>
            </a:r>
          </a:p>
        </p:txBody>
      </p:sp>
      <p:sp>
        <p:nvSpPr>
          <p:cNvPr id="6" name="Foliennummernplatzhalter 5"/>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16367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24./25.06.2023</a:t>
            </a:r>
          </a:p>
        </p:txBody>
      </p:sp>
      <p:sp>
        <p:nvSpPr>
          <p:cNvPr id="6" name="Fußzeilenplatzhalter 5"/>
          <p:cNvSpPr>
            <a:spLocks noGrp="1"/>
          </p:cNvSpPr>
          <p:nvPr>
            <p:ph type="ftr" sz="quarter" idx="11"/>
          </p:nvPr>
        </p:nvSpPr>
        <p:spPr/>
        <p:txBody>
          <a:bodyPr/>
          <a:lstStyle/>
          <a:p>
            <a:r>
              <a:rPr lang="de-DE"/>
              <a:t>SR Weiterbildung HVS-Kader</a:t>
            </a:r>
          </a:p>
        </p:txBody>
      </p:sp>
      <p:sp>
        <p:nvSpPr>
          <p:cNvPr id="7" name="Foliennummernplatzhalter 6"/>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317947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24./25.06.2023</a:t>
            </a:r>
          </a:p>
        </p:txBody>
      </p:sp>
      <p:sp>
        <p:nvSpPr>
          <p:cNvPr id="8" name="Fußzeilenplatzhalter 7"/>
          <p:cNvSpPr>
            <a:spLocks noGrp="1"/>
          </p:cNvSpPr>
          <p:nvPr>
            <p:ph type="ftr" sz="quarter" idx="11"/>
          </p:nvPr>
        </p:nvSpPr>
        <p:spPr/>
        <p:txBody>
          <a:bodyPr/>
          <a:lstStyle/>
          <a:p>
            <a:r>
              <a:rPr lang="de-DE"/>
              <a:t>SR Weiterbildung HVS-Kader</a:t>
            </a:r>
          </a:p>
        </p:txBody>
      </p:sp>
      <p:sp>
        <p:nvSpPr>
          <p:cNvPr id="9" name="Foliennummernplatzhalter 8"/>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94254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24./25.06.2023</a:t>
            </a:r>
          </a:p>
        </p:txBody>
      </p:sp>
      <p:sp>
        <p:nvSpPr>
          <p:cNvPr id="4" name="Fußzeilenplatzhalter 3"/>
          <p:cNvSpPr>
            <a:spLocks noGrp="1"/>
          </p:cNvSpPr>
          <p:nvPr>
            <p:ph type="ftr" sz="quarter" idx="11"/>
          </p:nvPr>
        </p:nvSpPr>
        <p:spPr/>
        <p:txBody>
          <a:bodyPr/>
          <a:lstStyle/>
          <a:p>
            <a:r>
              <a:rPr lang="de-DE"/>
              <a:t>SR Weiterbildung HVS-Kader</a:t>
            </a:r>
          </a:p>
        </p:txBody>
      </p:sp>
      <p:sp>
        <p:nvSpPr>
          <p:cNvPr id="5" name="Foliennummernplatzhalter 4"/>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324762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24./25.06.2023</a:t>
            </a:r>
          </a:p>
        </p:txBody>
      </p:sp>
      <p:sp>
        <p:nvSpPr>
          <p:cNvPr id="3" name="Fußzeilenplatzhalter 2"/>
          <p:cNvSpPr>
            <a:spLocks noGrp="1"/>
          </p:cNvSpPr>
          <p:nvPr>
            <p:ph type="ftr" sz="quarter" idx="11"/>
          </p:nvPr>
        </p:nvSpPr>
        <p:spPr/>
        <p:txBody>
          <a:bodyPr/>
          <a:lstStyle/>
          <a:p>
            <a:r>
              <a:rPr lang="de-DE"/>
              <a:t>SR Weiterbildung HVS-Kader</a:t>
            </a:r>
          </a:p>
        </p:txBody>
      </p:sp>
      <p:sp>
        <p:nvSpPr>
          <p:cNvPr id="4" name="Foliennummernplatzhalter 3"/>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877285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24./25.06.2023</a:t>
            </a:r>
          </a:p>
        </p:txBody>
      </p:sp>
      <p:sp>
        <p:nvSpPr>
          <p:cNvPr id="6" name="Fußzeilenplatzhalter 5"/>
          <p:cNvSpPr>
            <a:spLocks noGrp="1"/>
          </p:cNvSpPr>
          <p:nvPr>
            <p:ph type="ftr" sz="quarter" idx="11"/>
          </p:nvPr>
        </p:nvSpPr>
        <p:spPr/>
        <p:txBody>
          <a:bodyPr/>
          <a:lstStyle/>
          <a:p>
            <a:r>
              <a:rPr lang="de-DE"/>
              <a:t>SR Weiterbildung HVS-Kader</a:t>
            </a:r>
          </a:p>
        </p:txBody>
      </p:sp>
      <p:sp>
        <p:nvSpPr>
          <p:cNvPr id="7" name="Foliennummernplatzhalter 6"/>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412435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24./25.06.2023</a:t>
            </a:r>
          </a:p>
        </p:txBody>
      </p:sp>
      <p:sp>
        <p:nvSpPr>
          <p:cNvPr id="6" name="Fußzeilenplatzhalter 5"/>
          <p:cNvSpPr>
            <a:spLocks noGrp="1"/>
          </p:cNvSpPr>
          <p:nvPr>
            <p:ph type="ftr" sz="quarter" idx="11"/>
          </p:nvPr>
        </p:nvSpPr>
        <p:spPr/>
        <p:txBody>
          <a:bodyPr/>
          <a:lstStyle/>
          <a:p>
            <a:r>
              <a:rPr lang="de-DE"/>
              <a:t>SR Weiterbildung HVS-Kader</a:t>
            </a:r>
          </a:p>
        </p:txBody>
      </p:sp>
      <p:sp>
        <p:nvSpPr>
          <p:cNvPr id="7" name="Foliennummernplatzhalter 6"/>
          <p:cNvSpPr>
            <a:spLocks noGrp="1"/>
          </p:cNvSpPr>
          <p:nvPr>
            <p:ph type="sldNum" sz="quarter" idx="12"/>
          </p:nvPr>
        </p:nvSpPr>
        <p:spPr/>
        <p:txBody>
          <a:bodyPr/>
          <a:lstStyle/>
          <a:p>
            <a:fld id="{EA0F60C3-366D-43B2-A669-E5E92921A45F}" type="slidenum">
              <a:rPr lang="de-DE" smtClean="0"/>
              <a:t>‹Nr.›</a:t>
            </a:fld>
            <a:endParaRPr lang="de-DE"/>
          </a:p>
        </p:txBody>
      </p:sp>
    </p:spTree>
    <p:extLst>
      <p:ext uri="{BB962C8B-B14F-4D97-AF65-F5344CB8AC3E}">
        <p14:creationId xmlns:p14="http://schemas.microsoft.com/office/powerpoint/2010/main" val="323294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24./25.06.2023</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SR Weiterbildung HVS-Kader</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F60C3-366D-43B2-A669-E5E92921A45F}" type="slidenum">
              <a:rPr lang="de-DE" smtClean="0"/>
              <a:t>‹Nr.›</a:t>
            </a:fld>
            <a:endParaRPr lang="de-DE"/>
          </a:p>
        </p:txBody>
      </p:sp>
    </p:spTree>
    <p:extLst>
      <p:ext uri="{BB962C8B-B14F-4D97-AF65-F5344CB8AC3E}">
        <p14:creationId xmlns:p14="http://schemas.microsoft.com/office/powerpoint/2010/main" val="297766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90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586562E-0972-4C14-9F09-89E17ADBCADE}" type="slidenum">
              <a:rPr lang="de-DE" sz="1100" b="1" smtClean="0">
                <a:solidFill>
                  <a:srgbClr val="00925B"/>
                </a:solidFill>
              </a:rPr>
              <a:t>2</a:t>
            </a:fld>
            <a:endParaRPr lang="de-DE" b="1" dirty="0">
              <a:solidFill>
                <a:srgbClr val="00925B"/>
              </a:solidFill>
            </a:endParaRPr>
          </a:p>
        </p:txBody>
      </p:sp>
      <p:graphicFrame>
        <p:nvGraphicFramePr>
          <p:cNvPr id="9" name="Tabelle 8">
            <a:extLst>
              <a:ext uri="{FF2B5EF4-FFF2-40B4-BE49-F238E27FC236}">
                <a16:creationId xmlns:a16="http://schemas.microsoft.com/office/drawing/2014/main" id="{B7F3A709-B714-254E-A3FD-8CF0F84B7A51}"/>
              </a:ext>
            </a:extLst>
          </p:cNvPr>
          <p:cNvGraphicFramePr>
            <a:graphicFrameLocks noGrp="1"/>
          </p:cNvGraphicFramePr>
          <p:nvPr>
            <p:extLst>
              <p:ext uri="{D42A27DB-BD31-4B8C-83A1-F6EECF244321}">
                <p14:modId xmlns:p14="http://schemas.microsoft.com/office/powerpoint/2010/main" val="3614604880"/>
              </p:ext>
            </p:extLst>
          </p:nvPr>
        </p:nvGraphicFramePr>
        <p:xfrm>
          <a:off x="1382400" y="1385439"/>
          <a:ext cx="8517405" cy="1543050"/>
        </p:xfrm>
        <a:graphic>
          <a:graphicData uri="http://schemas.openxmlformats.org/drawingml/2006/table">
            <a:tbl>
              <a:tblPr/>
              <a:tblGrid>
                <a:gridCol w="247643">
                  <a:extLst>
                    <a:ext uri="{9D8B030D-6E8A-4147-A177-3AD203B41FA5}">
                      <a16:colId xmlns:a16="http://schemas.microsoft.com/office/drawing/2014/main" val="4239769925"/>
                    </a:ext>
                  </a:extLst>
                </a:gridCol>
                <a:gridCol w="450260">
                  <a:extLst>
                    <a:ext uri="{9D8B030D-6E8A-4147-A177-3AD203B41FA5}">
                      <a16:colId xmlns:a16="http://schemas.microsoft.com/office/drawing/2014/main" val="2079499850"/>
                    </a:ext>
                  </a:extLst>
                </a:gridCol>
                <a:gridCol w="416490">
                  <a:extLst>
                    <a:ext uri="{9D8B030D-6E8A-4147-A177-3AD203B41FA5}">
                      <a16:colId xmlns:a16="http://schemas.microsoft.com/office/drawing/2014/main" val="4019990540"/>
                    </a:ext>
                  </a:extLst>
                </a:gridCol>
                <a:gridCol w="337694">
                  <a:extLst>
                    <a:ext uri="{9D8B030D-6E8A-4147-A177-3AD203B41FA5}">
                      <a16:colId xmlns:a16="http://schemas.microsoft.com/office/drawing/2014/main" val="4137793800"/>
                    </a:ext>
                  </a:extLst>
                </a:gridCol>
                <a:gridCol w="236386">
                  <a:extLst>
                    <a:ext uri="{9D8B030D-6E8A-4147-A177-3AD203B41FA5}">
                      <a16:colId xmlns:a16="http://schemas.microsoft.com/office/drawing/2014/main" val="1145803114"/>
                    </a:ext>
                  </a:extLst>
                </a:gridCol>
                <a:gridCol w="236386">
                  <a:extLst>
                    <a:ext uri="{9D8B030D-6E8A-4147-A177-3AD203B41FA5}">
                      <a16:colId xmlns:a16="http://schemas.microsoft.com/office/drawing/2014/main" val="471600099"/>
                    </a:ext>
                  </a:extLst>
                </a:gridCol>
                <a:gridCol w="236386">
                  <a:extLst>
                    <a:ext uri="{9D8B030D-6E8A-4147-A177-3AD203B41FA5}">
                      <a16:colId xmlns:a16="http://schemas.microsoft.com/office/drawing/2014/main" val="1561941522"/>
                    </a:ext>
                  </a:extLst>
                </a:gridCol>
                <a:gridCol w="236386">
                  <a:extLst>
                    <a:ext uri="{9D8B030D-6E8A-4147-A177-3AD203B41FA5}">
                      <a16:colId xmlns:a16="http://schemas.microsoft.com/office/drawing/2014/main" val="503924451"/>
                    </a:ext>
                  </a:extLst>
                </a:gridCol>
                <a:gridCol w="236386">
                  <a:extLst>
                    <a:ext uri="{9D8B030D-6E8A-4147-A177-3AD203B41FA5}">
                      <a16:colId xmlns:a16="http://schemas.microsoft.com/office/drawing/2014/main" val="3063757220"/>
                    </a:ext>
                  </a:extLst>
                </a:gridCol>
                <a:gridCol w="236386">
                  <a:extLst>
                    <a:ext uri="{9D8B030D-6E8A-4147-A177-3AD203B41FA5}">
                      <a16:colId xmlns:a16="http://schemas.microsoft.com/office/drawing/2014/main" val="1684572811"/>
                    </a:ext>
                  </a:extLst>
                </a:gridCol>
                <a:gridCol w="236386">
                  <a:extLst>
                    <a:ext uri="{9D8B030D-6E8A-4147-A177-3AD203B41FA5}">
                      <a16:colId xmlns:a16="http://schemas.microsoft.com/office/drawing/2014/main" val="3532111498"/>
                    </a:ext>
                  </a:extLst>
                </a:gridCol>
                <a:gridCol w="236386">
                  <a:extLst>
                    <a:ext uri="{9D8B030D-6E8A-4147-A177-3AD203B41FA5}">
                      <a16:colId xmlns:a16="http://schemas.microsoft.com/office/drawing/2014/main" val="4143733810"/>
                    </a:ext>
                  </a:extLst>
                </a:gridCol>
                <a:gridCol w="236386">
                  <a:extLst>
                    <a:ext uri="{9D8B030D-6E8A-4147-A177-3AD203B41FA5}">
                      <a16:colId xmlns:a16="http://schemas.microsoft.com/office/drawing/2014/main" val="2427275265"/>
                    </a:ext>
                  </a:extLst>
                </a:gridCol>
                <a:gridCol w="281412">
                  <a:extLst>
                    <a:ext uri="{9D8B030D-6E8A-4147-A177-3AD203B41FA5}">
                      <a16:colId xmlns:a16="http://schemas.microsoft.com/office/drawing/2014/main" val="4106632861"/>
                    </a:ext>
                  </a:extLst>
                </a:gridCol>
                <a:gridCol w="213873">
                  <a:extLst>
                    <a:ext uri="{9D8B030D-6E8A-4147-A177-3AD203B41FA5}">
                      <a16:colId xmlns:a16="http://schemas.microsoft.com/office/drawing/2014/main" val="1865125142"/>
                    </a:ext>
                  </a:extLst>
                </a:gridCol>
                <a:gridCol w="472772">
                  <a:extLst>
                    <a:ext uri="{9D8B030D-6E8A-4147-A177-3AD203B41FA5}">
                      <a16:colId xmlns:a16="http://schemas.microsoft.com/office/drawing/2014/main" val="2204079300"/>
                    </a:ext>
                  </a:extLst>
                </a:gridCol>
                <a:gridCol w="472772">
                  <a:extLst>
                    <a:ext uri="{9D8B030D-6E8A-4147-A177-3AD203B41FA5}">
                      <a16:colId xmlns:a16="http://schemas.microsoft.com/office/drawing/2014/main" val="2459304858"/>
                    </a:ext>
                  </a:extLst>
                </a:gridCol>
                <a:gridCol w="472772">
                  <a:extLst>
                    <a:ext uri="{9D8B030D-6E8A-4147-A177-3AD203B41FA5}">
                      <a16:colId xmlns:a16="http://schemas.microsoft.com/office/drawing/2014/main" val="2384693277"/>
                    </a:ext>
                  </a:extLst>
                </a:gridCol>
                <a:gridCol w="213873">
                  <a:extLst>
                    <a:ext uri="{9D8B030D-6E8A-4147-A177-3AD203B41FA5}">
                      <a16:colId xmlns:a16="http://schemas.microsoft.com/office/drawing/2014/main" val="773467343"/>
                    </a:ext>
                  </a:extLst>
                </a:gridCol>
                <a:gridCol w="525303">
                  <a:extLst>
                    <a:ext uri="{9D8B030D-6E8A-4147-A177-3AD203B41FA5}">
                      <a16:colId xmlns:a16="http://schemas.microsoft.com/office/drawing/2014/main" val="3645619999"/>
                    </a:ext>
                  </a:extLst>
                </a:gridCol>
                <a:gridCol w="525303">
                  <a:extLst>
                    <a:ext uri="{9D8B030D-6E8A-4147-A177-3AD203B41FA5}">
                      <a16:colId xmlns:a16="http://schemas.microsoft.com/office/drawing/2014/main" val="190932438"/>
                    </a:ext>
                  </a:extLst>
                </a:gridCol>
                <a:gridCol w="525303">
                  <a:extLst>
                    <a:ext uri="{9D8B030D-6E8A-4147-A177-3AD203B41FA5}">
                      <a16:colId xmlns:a16="http://schemas.microsoft.com/office/drawing/2014/main" val="1403469660"/>
                    </a:ext>
                  </a:extLst>
                </a:gridCol>
                <a:gridCol w="213873">
                  <a:extLst>
                    <a:ext uri="{9D8B030D-6E8A-4147-A177-3AD203B41FA5}">
                      <a16:colId xmlns:a16="http://schemas.microsoft.com/office/drawing/2014/main" val="4040456058"/>
                    </a:ext>
                  </a:extLst>
                </a:gridCol>
                <a:gridCol w="510294">
                  <a:extLst>
                    <a:ext uri="{9D8B030D-6E8A-4147-A177-3AD203B41FA5}">
                      <a16:colId xmlns:a16="http://schemas.microsoft.com/office/drawing/2014/main" val="1228326882"/>
                    </a:ext>
                  </a:extLst>
                </a:gridCol>
                <a:gridCol w="510294">
                  <a:extLst>
                    <a:ext uri="{9D8B030D-6E8A-4147-A177-3AD203B41FA5}">
                      <a16:colId xmlns:a16="http://schemas.microsoft.com/office/drawing/2014/main" val="3775411382"/>
                    </a:ext>
                  </a:extLst>
                </a:gridCol>
              </a:tblGrid>
              <a:tr h="200025">
                <a:tc gridSpan="19">
                  <a:txBody>
                    <a:bodyPr/>
                    <a:lstStyle/>
                    <a:p>
                      <a:pPr algn="l" fontAlgn="ctr"/>
                      <a:r>
                        <a:rPr lang="de-DE" sz="1100" b="1" i="1" u="none" strike="noStrike" dirty="0">
                          <a:solidFill>
                            <a:srgbClr val="000080"/>
                          </a:solidFill>
                          <a:effectLst/>
                          <a:latin typeface="Century Gothic" panose="020B0502020202020204" pitchFamily="34" charset="0"/>
                        </a:rPr>
                        <a:t>WAS WOLLEN WIR MIT DER BEOBACHTUNG ERREICHEN?</a:t>
                      </a:r>
                    </a:p>
                  </a:txBody>
                  <a:tcPr marL="9525" marR="9525" marT="9525" marB="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w="12700" cap="flat" cmpd="sng" algn="ctr">
                      <a:solidFill>
                        <a:srgbClr val="000080"/>
                      </a:solidFill>
                      <a:prstDash val="solid"/>
                      <a:round/>
                      <a:headEnd type="none" w="med" len="med"/>
                      <a:tailEnd type="none" w="med" len="med"/>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990963661"/>
                  </a:ext>
                </a:extLst>
              </a:tr>
              <a:tr h="1143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dirty="0">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31635584"/>
                  </a:ext>
                </a:extLst>
              </a:tr>
              <a:tr h="190500">
                <a:tc gridSpan="8">
                  <a:txBody>
                    <a:bodyPr/>
                    <a:lstStyle/>
                    <a:p>
                      <a:pPr algn="l" fontAlgn="ctr"/>
                      <a:r>
                        <a:rPr lang="de-DE" sz="1100" b="0" i="0" u="none" strike="noStrike">
                          <a:effectLst/>
                          <a:latin typeface="Century Gothic" panose="020B0502020202020204" pitchFamily="34" charset="0"/>
                        </a:rPr>
                        <a:t>Wesentliche Gesichtspunkte:</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1" i="1" u="sng" strike="noStrike">
                        <a:solidFill>
                          <a:srgbClr val="99330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258023081"/>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ctr" fontAlgn="ctr"/>
                      <a:r>
                        <a:rPr lang="de-DE" sz="1100" b="1" i="1" u="sng" strike="noStrike">
                          <a:effectLst/>
                          <a:latin typeface="Century Gothic" panose="020B0502020202020204" pitchFamily="34" charset="0"/>
                        </a:rPr>
                        <a:t>1.</a:t>
                      </a:r>
                    </a:p>
                  </a:txBody>
                  <a:tcPr marL="9525" marR="9525" marT="9525" marB="0" anchor="ctr">
                    <a:lnL>
                      <a:noFill/>
                    </a:lnL>
                    <a:lnR>
                      <a:noFill/>
                    </a:lnR>
                    <a:lnT>
                      <a:noFill/>
                    </a:lnT>
                    <a:lnB>
                      <a:noFill/>
                    </a:lnB>
                  </a:tcPr>
                </a:tc>
                <a:tc gridSpan="22">
                  <a:txBody>
                    <a:bodyPr/>
                    <a:lstStyle/>
                    <a:p>
                      <a:pPr algn="l" fontAlgn="ctr"/>
                      <a:r>
                        <a:rPr lang="de-DE" sz="1100" b="1" i="1" u="sng" strike="noStrike">
                          <a:effectLst/>
                          <a:latin typeface="Century Gothic" panose="020B0502020202020204" pitchFamily="34" charset="0"/>
                        </a:rPr>
                        <a:t>Natürlich spielen Auftreten und Leistung der SR weiterhin eine zentrale Rolle bei der Bewertung</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191010039"/>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ctr" fontAlgn="ctr"/>
                      <a:r>
                        <a:rPr lang="de-DE" sz="1100" b="1" i="1" u="sng" strike="noStrike">
                          <a:effectLst/>
                          <a:latin typeface="Century Gothic" panose="020B0502020202020204" pitchFamily="34" charset="0"/>
                        </a:rPr>
                        <a:t>2.</a:t>
                      </a:r>
                    </a:p>
                  </a:txBody>
                  <a:tcPr marL="9525" marR="9525" marT="9525" marB="0" anchor="ctr">
                    <a:lnL>
                      <a:noFill/>
                    </a:lnL>
                    <a:lnR>
                      <a:noFill/>
                    </a:lnR>
                    <a:lnT>
                      <a:noFill/>
                    </a:lnT>
                    <a:lnB>
                      <a:noFill/>
                    </a:lnB>
                  </a:tcPr>
                </a:tc>
                <a:tc gridSpan="17">
                  <a:txBody>
                    <a:bodyPr/>
                    <a:lstStyle/>
                    <a:p>
                      <a:pPr algn="l" fontAlgn="ctr"/>
                      <a:r>
                        <a:rPr lang="de-DE" sz="1100" b="1" i="1" u="sng" strike="noStrike">
                          <a:effectLst/>
                          <a:latin typeface="Century Gothic" panose="020B0502020202020204" pitchFamily="34" charset="0"/>
                        </a:rPr>
                        <a:t>Schiedsrichter sollen eine persönliche Weiterbildung erfahren</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69556497"/>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gridSpan="16">
                  <a:txBody>
                    <a:bodyPr/>
                    <a:lstStyle/>
                    <a:p>
                      <a:pPr algn="l" fontAlgn="ctr"/>
                      <a:r>
                        <a:rPr lang="de-DE" sz="1100" b="0" i="1" u="none" strike="noStrike">
                          <a:effectLst/>
                          <a:latin typeface="Century Gothic" panose="020B0502020202020204" pitchFamily="34" charset="0"/>
                        </a:rPr>
                        <a:t>das bezieht sich auf das Beobachtergespräch nach dem Spiel,</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0" i="1" u="none"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1" u="none"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1" u="none"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1" u="none"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1" u="none"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51475141"/>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gridSpan="21">
                  <a:txBody>
                    <a:bodyPr/>
                    <a:lstStyle/>
                    <a:p>
                      <a:pPr algn="l" fontAlgn="ctr"/>
                      <a:r>
                        <a:rPr lang="de-DE" sz="1100" b="0" i="1" u="none" strike="noStrike">
                          <a:effectLst/>
                          <a:latin typeface="Century Gothic" panose="020B0502020202020204" pitchFamily="34" charset="0"/>
                        </a:rPr>
                        <a:t>ebenso aber wird mit ihnen die Gesamtsaison zur Entwicklung des Gespannes ausgewertet</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793406134"/>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ctr" fontAlgn="ctr"/>
                      <a:r>
                        <a:rPr lang="de-DE" sz="1100" b="1" i="1" u="sng" strike="noStrike">
                          <a:effectLst/>
                          <a:latin typeface="Century Gothic" panose="020B0502020202020204" pitchFamily="34" charset="0"/>
                        </a:rPr>
                        <a:t>3.</a:t>
                      </a:r>
                    </a:p>
                  </a:txBody>
                  <a:tcPr marL="9525" marR="9525" marT="9525" marB="0" anchor="ctr">
                    <a:lnL>
                      <a:noFill/>
                    </a:lnL>
                    <a:lnR>
                      <a:noFill/>
                    </a:lnR>
                    <a:lnT>
                      <a:noFill/>
                    </a:lnT>
                    <a:lnB>
                      <a:noFill/>
                    </a:lnB>
                  </a:tcPr>
                </a:tc>
                <a:tc gridSpan="16">
                  <a:txBody>
                    <a:bodyPr/>
                    <a:lstStyle/>
                    <a:p>
                      <a:pPr algn="l" fontAlgn="ctr"/>
                      <a:r>
                        <a:rPr lang="de-DE" sz="1100" b="1" i="1" u="sng" strike="noStrike" dirty="0">
                          <a:effectLst/>
                          <a:latin typeface="Century Gothic" panose="020B0502020202020204" pitchFamily="34" charset="0"/>
                        </a:rPr>
                        <a:t>Herausarbeitung von Schwerpunkten für das Lehrwesen</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dirty="0">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30302068"/>
                  </a:ext>
                </a:extLst>
              </a:tr>
            </a:tbl>
          </a:graphicData>
        </a:graphic>
      </p:graphicFrame>
      <p:graphicFrame>
        <p:nvGraphicFramePr>
          <p:cNvPr id="10" name="Tabelle 9">
            <a:extLst>
              <a:ext uri="{FF2B5EF4-FFF2-40B4-BE49-F238E27FC236}">
                <a16:creationId xmlns:a16="http://schemas.microsoft.com/office/drawing/2014/main" id="{43E92F14-64BD-FB96-9AAD-9EDF918CF760}"/>
              </a:ext>
            </a:extLst>
          </p:cNvPr>
          <p:cNvGraphicFramePr>
            <a:graphicFrameLocks noGrp="1"/>
          </p:cNvGraphicFramePr>
          <p:nvPr>
            <p:extLst>
              <p:ext uri="{D42A27DB-BD31-4B8C-83A1-F6EECF244321}">
                <p14:modId xmlns:p14="http://schemas.microsoft.com/office/powerpoint/2010/main" val="4057270949"/>
              </p:ext>
            </p:extLst>
          </p:nvPr>
        </p:nvGraphicFramePr>
        <p:xfrm>
          <a:off x="1382400" y="3218799"/>
          <a:ext cx="8781433" cy="1908810"/>
        </p:xfrm>
        <a:graphic>
          <a:graphicData uri="http://schemas.openxmlformats.org/drawingml/2006/table">
            <a:tbl>
              <a:tblPr/>
              <a:tblGrid>
                <a:gridCol w="255320">
                  <a:extLst>
                    <a:ext uri="{9D8B030D-6E8A-4147-A177-3AD203B41FA5}">
                      <a16:colId xmlns:a16="http://schemas.microsoft.com/office/drawing/2014/main" val="2786549049"/>
                    </a:ext>
                  </a:extLst>
                </a:gridCol>
                <a:gridCol w="464216">
                  <a:extLst>
                    <a:ext uri="{9D8B030D-6E8A-4147-A177-3AD203B41FA5}">
                      <a16:colId xmlns:a16="http://schemas.microsoft.com/office/drawing/2014/main" val="3744730367"/>
                    </a:ext>
                  </a:extLst>
                </a:gridCol>
                <a:gridCol w="429401">
                  <a:extLst>
                    <a:ext uri="{9D8B030D-6E8A-4147-A177-3AD203B41FA5}">
                      <a16:colId xmlns:a16="http://schemas.microsoft.com/office/drawing/2014/main" val="3965940514"/>
                    </a:ext>
                  </a:extLst>
                </a:gridCol>
                <a:gridCol w="348163">
                  <a:extLst>
                    <a:ext uri="{9D8B030D-6E8A-4147-A177-3AD203B41FA5}">
                      <a16:colId xmlns:a16="http://schemas.microsoft.com/office/drawing/2014/main" val="3151380428"/>
                    </a:ext>
                  </a:extLst>
                </a:gridCol>
                <a:gridCol w="243714">
                  <a:extLst>
                    <a:ext uri="{9D8B030D-6E8A-4147-A177-3AD203B41FA5}">
                      <a16:colId xmlns:a16="http://schemas.microsoft.com/office/drawing/2014/main" val="3809322636"/>
                    </a:ext>
                  </a:extLst>
                </a:gridCol>
                <a:gridCol w="243714">
                  <a:extLst>
                    <a:ext uri="{9D8B030D-6E8A-4147-A177-3AD203B41FA5}">
                      <a16:colId xmlns:a16="http://schemas.microsoft.com/office/drawing/2014/main" val="4270358115"/>
                    </a:ext>
                  </a:extLst>
                </a:gridCol>
                <a:gridCol w="243714">
                  <a:extLst>
                    <a:ext uri="{9D8B030D-6E8A-4147-A177-3AD203B41FA5}">
                      <a16:colId xmlns:a16="http://schemas.microsoft.com/office/drawing/2014/main" val="3915904327"/>
                    </a:ext>
                  </a:extLst>
                </a:gridCol>
                <a:gridCol w="243714">
                  <a:extLst>
                    <a:ext uri="{9D8B030D-6E8A-4147-A177-3AD203B41FA5}">
                      <a16:colId xmlns:a16="http://schemas.microsoft.com/office/drawing/2014/main" val="2860888477"/>
                    </a:ext>
                  </a:extLst>
                </a:gridCol>
                <a:gridCol w="243714">
                  <a:extLst>
                    <a:ext uri="{9D8B030D-6E8A-4147-A177-3AD203B41FA5}">
                      <a16:colId xmlns:a16="http://schemas.microsoft.com/office/drawing/2014/main" val="4109267327"/>
                    </a:ext>
                  </a:extLst>
                </a:gridCol>
                <a:gridCol w="243714">
                  <a:extLst>
                    <a:ext uri="{9D8B030D-6E8A-4147-A177-3AD203B41FA5}">
                      <a16:colId xmlns:a16="http://schemas.microsoft.com/office/drawing/2014/main" val="3691532895"/>
                    </a:ext>
                  </a:extLst>
                </a:gridCol>
                <a:gridCol w="243714">
                  <a:extLst>
                    <a:ext uri="{9D8B030D-6E8A-4147-A177-3AD203B41FA5}">
                      <a16:colId xmlns:a16="http://schemas.microsoft.com/office/drawing/2014/main" val="2345309768"/>
                    </a:ext>
                  </a:extLst>
                </a:gridCol>
                <a:gridCol w="243714">
                  <a:extLst>
                    <a:ext uri="{9D8B030D-6E8A-4147-A177-3AD203B41FA5}">
                      <a16:colId xmlns:a16="http://schemas.microsoft.com/office/drawing/2014/main" val="1117242466"/>
                    </a:ext>
                  </a:extLst>
                </a:gridCol>
                <a:gridCol w="243714">
                  <a:extLst>
                    <a:ext uri="{9D8B030D-6E8A-4147-A177-3AD203B41FA5}">
                      <a16:colId xmlns:a16="http://schemas.microsoft.com/office/drawing/2014/main" val="1354938160"/>
                    </a:ext>
                  </a:extLst>
                </a:gridCol>
                <a:gridCol w="290135">
                  <a:extLst>
                    <a:ext uri="{9D8B030D-6E8A-4147-A177-3AD203B41FA5}">
                      <a16:colId xmlns:a16="http://schemas.microsoft.com/office/drawing/2014/main" val="950256746"/>
                    </a:ext>
                  </a:extLst>
                </a:gridCol>
                <a:gridCol w="220503">
                  <a:extLst>
                    <a:ext uri="{9D8B030D-6E8A-4147-A177-3AD203B41FA5}">
                      <a16:colId xmlns:a16="http://schemas.microsoft.com/office/drawing/2014/main" val="2855213400"/>
                    </a:ext>
                  </a:extLst>
                </a:gridCol>
                <a:gridCol w="487427">
                  <a:extLst>
                    <a:ext uri="{9D8B030D-6E8A-4147-A177-3AD203B41FA5}">
                      <a16:colId xmlns:a16="http://schemas.microsoft.com/office/drawing/2014/main" val="2052600308"/>
                    </a:ext>
                  </a:extLst>
                </a:gridCol>
                <a:gridCol w="487427">
                  <a:extLst>
                    <a:ext uri="{9D8B030D-6E8A-4147-A177-3AD203B41FA5}">
                      <a16:colId xmlns:a16="http://schemas.microsoft.com/office/drawing/2014/main" val="2282832568"/>
                    </a:ext>
                  </a:extLst>
                </a:gridCol>
                <a:gridCol w="487427">
                  <a:extLst>
                    <a:ext uri="{9D8B030D-6E8A-4147-A177-3AD203B41FA5}">
                      <a16:colId xmlns:a16="http://schemas.microsoft.com/office/drawing/2014/main" val="2540758113"/>
                    </a:ext>
                  </a:extLst>
                </a:gridCol>
                <a:gridCol w="220503">
                  <a:extLst>
                    <a:ext uri="{9D8B030D-6E8A-4147-A177-3AD203B41FA5}">
                      <a16:colId xmlns:a16="http://schemas.microsoft.com/office/drawing/2014/main" val="4144773215"/>
                    </a:ext>
                  </a:extLst>
                </a:gridCol>
                <a:gridCol w="541586">
                  <a:extLst>
                    <a:ext uri="{9D8B030D-6E8A-4147-A177-3AD203B41FA5}">
                      <a16:colId xmlns:a16="http://schemas.microsoft.com/office/drawing/2014/main" val="2897011795"/>
                    </a:ext>
                  </a:extLst>
                </a:gridCol>
                <a:gridCol w="541586">
                  <a:extLst>
                    <a:ext uri="{9D8B030D-6E8A-4147-A177-3AD203B41FA5}">
                      <a16:colId xmlns:a16="http://schemas.microsoft.com/office/drawing/2014/main" val="817823003"/>
                    </a:ext>
                  </a:extLst>
                </a:gridCol>
                <a:gridCol w="541586">
                  <a:extLst>
                    <a:ext uri="{9D8B030D-6E8A-4147-A177-3AD203B41FA5}">
                      <a16:colId xmlns:a16="http://schemas.microsoft.com/office/drawing/2014/main" val="804387439"/>
                    </a:ext>
                  </a:extLst>
                </a:gridCol>
                <a:gridCol w="220503">
                  <a:extLst>
                    <a:ext uri="{9D8B030D-6E8A-4147-A177-3AD203B41FA5}">
                      <a16:colId xmlns:a16="http://schemas.microsoft.com/office/drawing/2014/main" val="4126868268"/>
                    </a:ext>
                  </a:extLst>
                </a:gridCol>
                <a:gridCol w="526112">
                  <a:extLst>
                    <a:ext uri="{9D8B030D-6E8A-4147-A177-3AD203B41FA5}">
                      <a16:colId xmlns:a16="http://schemas.microsoft.com/office/drawing/2014/main" val="2738763580"/>
                    </a:ext>
                  </a:extLst>
                </a:gridCol>
                <a:gridCol w="526112">
                  <a:extLst>
                    <a:ext uri="{9D8B030D-6E8A-4147-A177-3AD203B41FA5}">
                      <a16:colId xmlns:a16="http://schemas.microsoft.com/office/drawing/2014/main" val="4043364059"/>
                    </a:ext>
                  </a:extLst>
                </a:gridCol>
              </a:tblGrid>
              <a:tr h="200025">
                <a:tc gridSpan="19">
                  <a:txBody>
                    <a:bodyPr/>
                    <a:lstStyle/>
                    <a:p>
                      <a:pPr algn="l" fontAlgn="ctr"/>
                      <a:r>
                        <a:rPr lang="de-DE" sz="1100" b="1" i="1" u="none" strike="noStrike" dirty="0">
                          <a:solidFill>
                            <a:srgbClr val="000080"/>
                          </a:solidFill>
                          <a:effectLst/>
                          <a:latin typeface="Century Gothic" panose="020B0502020202020204" pitchFamily="34" charset="0"/>
                        </a:rPr>
                        <a:t>WAS IST ZU BEWERTEN?</a:t>
                      </a:r>
                    </a:p>
                  </a:txBody>
                  <a:tcPr marL="9525" marR="9525" marT="9525" marB="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w="12700" cap="flat" cmpd="sng" algn="ctr">
                      <a:solidFill>
                        <a:srgbClr val="000080"/>
                      </a:solidFill>
                      <a:prstDash val="solid"/>
                      <a:round/>
                      <a:headEnd type="none" w="med" len="med"/>
                      <a:tailEnd type="none" w="med" len="med"/>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69249009"/>
                  </a:ext>
                </a:extLst>
              </a:tr>
              <a:tr h="1143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w="12700" cap="flat" cmpd="sng" algn="ctr">
                      <a:solidFill>
                        <a:srgbClr val="000080"/>
                      </a:solidFill>
                      <a:prstDash val="solid"/>
                      <a:round/>
                      <a:headEnd type="none" w="med" len="med"/>
                      <a:tailEnd type="none" w="med" len="med"/>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26084934"/>
                  </a:ext>
                </a:extLst>
              </a:tr>
              <a:tr h="180975">
                <a:tc gridSpan="25">
                  <a:txBody>
                    <a:bodyPr/>
                    <a:lstStyle/>
                    <a:p>
                      <a:pPr algn="l" fontAlgn="ctr"/>
                      <a:r>
                        <a:rPr lang="de-DE" sz="1100" b="0" i="0" u="none" strike="noStrike">
                          <a:solidFill>
                            <a:srgbClr val="000000"/>
                          </a:solidFill>
                          <a:effectLst/>
                          <a:latin typeface="Century Gothic" panose="020B0502020202020204" pitchFamily="34" charset="0"/>
                        </a:rPr>
                        <a:t>Grundsatz: Der Beobachter als "Erbsenzähler" ist passe´  -  in jeder Bewertungsrubrik soll er sich zuerst einen</a:t>
                      </a: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192814436"/>
                  </a:ext>
                </a:extLst>
              </a:tr>
              <a:tr h="180975">
                <a:tc gridSpan="24">
                  <a:txBody>
                    <a:bodyPr/>
                    <a:lstStyle/>
                    <a:p>
                      <a:pPr algn="l" fontAlgn="ctr"/>
                      <a:r>
                        <a:rPr lang="de-DE" sz="1100" b="0" i="0" u="none" strike="noStrike" dirty="0">
                          <a:effectLst/>
                          <a:latin typeface="Century Gothic" panose="020B0502020202020204" pitchFamily="34" charset="0"/>
                        </a:rPr>
                        <a:t>Grundeindruck erarbeiten, um diesen schließlich anhand gesammelter Einzelbeobachtungen zu unterlegen.</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72965797"/>
                  </a:ext>
                </a:extLst>
              </a:tr>
              <a:tr h="180975">
                <a:tc gridSpan="25">
                  <a:txBody>
                    <a:bodyPr/>
                    <a:lstStyle/>
                    <a:p>
                      <a:pPr algn="l" fontAlgn="ctr"/>
                      <a:r>
                        <a:rPr lang="de-DE" sz="1100" b="0" i="0" u="none" strike="noStrike" dirty="0">
                          <a:effectLst/>
                          <a:latin typeface="Century Gothic" panose="020B0502020202020204" pitchFamily="34" charset="0"/>
                        </a:rPr>
                        <a:t>Wenden wir uns der Vorderseite des Bogens zu, so sind es zwei Bereiche, über die Aussagen zu treffen sind und aus</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413029155"/>
                  </a:ext>
                </a:extLst>
              </a:tr>
              <a:tr h="180975">
                <a:tc gridSpan="8">
                  <a:txBody>
                    <a:bodyPr/>
                    <a:lstStyle/>
                    <a:p>
                      <a:pPr algn="l" fontAlgn="ctr"/>
                      <a:r>
                        <a:rPr lang="de-DE" sz="1100" b="0" i="0" u="none" strike="noStrike">
                          <a:effectLst/>
                          <a:latin typeface="Century Gothic" panose="020B0502020202020204" pitchFamily="34" charset="0"/>
                        </a:rPr>
                        <a:t>denen sich eine Wertung ergibt:</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55346217"/>
                  </a:ext>
                </a:extLst>
              </a:tr>
              <a:tr h="1143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497"/>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ctr" fontAlgn="ctr"/>
                      <a:r>
                        <a:rPr lang="de-DE" sz="1100" b="1" i="1" u="sng" strike="noStrike">
                          <a:effectLst/>
                          <a:latin typeface="Century Gothic" panose="020B0502020202020204" pitchFamily="34" charset="0"/>
                        </a:rPr>
                        <a:t>A</a:t>
                      </a:r>
                    </a:p>
                  </a:txBody>
                  <a:tcPr marL="9525" marR="9525" marT="9525" marB="0" anchor="ctr">
                    <a:lnL>
                      <a:noFill/>
                    </a:lnL>
                    <a:lnR>
                      <a:noFill/>
                    </a:lnR>
                    <a:lnT>
                      <a:noFill/>
                    </a:lnT>
                    <a:lnB>
                      <a:noFill/>
                    </a:lnB>
                  </a:tcPr>
                </a:tc>
                <a:tc gridSpan="14">
                  <a:txBody>
                    <a:bodyPr/>
                    <a:lstStyle/>
                    <a:p>
                      <a:pPr algn="l" fontAlgn="ctr"/>
                      <a:r>
                        <a:rPr lang="de-DE" sz="1100" b="1" i="1" u="sng" strike="noStrike">
                          <a:effectLst/>
                          <a:latin typeface="Century Gothic" panose="020B0502020202020204" pitchFamily="34" charset="0"/>
                        </a:rPr>
                        <a:t>Anwendung bzw. Umsetzung der Spielregeln</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488231104"/>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24064588"/>
                  </a:ext>
                </a:extLst>
              </a:tr>
              <a:tr h="190500">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100" b="0" i="0" u="none" strike="noStrike">
                        <a:solidFill>
                          <a:srgbClr val="000080"/>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ctr" fontAlgn="ctr"/>
                      <a:r>
                        <a:rPr lang="de-DE" sz="1100" b="1" i="1" u="sng" strike="noStrike">
                          <a:effectLst/>
                          <a:latin typeface="Century Gothic" panose="020B0502020202020204" pitchFamily="34" charset="0"/>
                        </a:rPr>
                        <a:t>B</a:t>
                      </a:r>
                    </a:p>
                  </a:txBody>
                  <a:tcPr marL="9525" marR="9525" marT="9525" marB="0" anchor="ctr">
                    <a:lnL>
                      <a:noFill/>
                    </a:lnL>
                    <a:lnR>
                      <a:noFill/>
                    </a:lnR>
                    <a:lnT>
                      <a:noFill/>
                    </a:lnT>
                    <a:lnB>
                      <a:noFill/>
                    </a:lnB>
                  </a:tcPr>
                </a:tc>
                <a:tc gridSpan="9">
                  <a:txBody>
                    <a:bodyPr/>
                    <a:lstStyle/>
                    <a:p>
                      <a:pPr algn="l" fontAlgn="ctr"/>
                      <a:r>
                        <a:rPr lang="de-DE" sz="1100" b="1" i="1" u="sng" strike="noStrike" dirty="0">
                          <a:effectLst/>
                          <a:latin typeface="Century Gothic" panose="020B0502020202020204" pitchFamily="34" charset="0"/>
                        </a:rPr>
                        <a:t>Persönlicher Eindruck</a:t>
                      </a:r>
                    </a:p>
                  </a:txBody>
                  <a:tcPr marL="9525" marR="9525" marT="952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1" i="1" u="sng" strike="noStrike">
                        <a:solidFill>
                          <a:srgbClr val="9933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a:solidFill>
                          <a:srgbClr val="00008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ctr"/>
                      <a:endParaRPr lang="de-DE" sz="1200" b="0" i="0" u="none" strike="noStrike" dirty="0">
                        <a:solidFill>
                          <a:srgbClr val="00008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839333308"/>
                  </a:ext>
                </a:extLst>
              </a:tr>
            </a:tbl>
          </a:graphicData>
        </a:graphic>
      </p:graphicFrame>
      <p:sp>
        <p:nvSpPr>
          <p:cNvPr id="11" name="Textfeld 10">
            <a:extLst>
              <a:ext uri="{FF2B5EF4-FFF2-40B4-BE49-F238E27FC236}">
                <a16:creationId xmlns:a16="http://schemas.microsoft.com/office/drawing/2014/main" id="{8E55EB1D-EF54-23EB-519D-647ABC21DEEB}"/>
              </a:ext>
            </a:extLst>
          </p:cNvPr>
          <p:cNvSpPr txBox="1"/>
          <p:nvPr/>
        </p:nvSpPr>
        <p:spPr>
          <a:xfrm>
            <a:off x="1382400" y="5328374"/>
            <a:ext cx="8781432" cy="769441"/>
          </a:xfrm>
          <a:prstGeom prst="rect">
            <a:avLst/>
          </a:prstGeom>
          <a:noFill/>
        </p:spPr>
        <p:txBody>
          <a:bodyPr wrap="square">
            <a:spAutoFit/>
          </a:bodyPr>
          <a:lstStyle/>
          <a:p>
            <a:r>
              <a:rPr lang="de-DE" sz="1100" dirty="0">
                <a:latin typeface="Century Gothic" panose="020B0502020202020204" pitchFamily="34" charset="0"/>
              </a:rPr>
              <a:t>Um in der Gesamtbeurteilung einer Schiedsrichterleistung einen angemessenen einheitlichen Bewertungsstandard unter den Neutralen- und Vereinsbeobachter zu erreichen, hat sich die Einführung einer Bewertungsmatrix zur Orientierung im Beobachtungswesen der Profiligen als hilfreich erwiesen.</a:t>
            </a:r>
          </a:p>
          <a:p>
            <a:r>
              <a:rPr lang="de-DE" sz="1100" dirty="0">
                <a:latin typeface="Century Gothic" panose="020B0502020202020204" pitchFamily="34" charset="0"/>
              </a:rPr>
              <a:t>Für die Vergabe von Gesamtpunkten gelten für den gesamten Bereich der Sachsenliga und Verbandsliga folgende Richtlinien.</a:t>
            </a:r>
          </a:p>
        </p:txBody>
      </p:sp>
      <p:sp>
        <p:nvSpPr>
          <p:cNvPr id="14" name="Titel 5">
            <a:extLst>
              <a:ext uri="{FF2B5EF4-FFF2-40B4-BE49-F238E27FC236}">
                <a16:creationId xmlns:a16="http://schemas.microsoft.com/office/drawing/2014/main" id="{C96A1C73-2753-418A-D7E1-77B4E65CB651}"/>
              </a:ext>
            </a:extLst>
          </p:cNvPr>
          <p:cNvSpPr>
            <a:spLocks noGrp="1"/>
          </p:cNvSpPr>
          <p:nvPr>
            <p:ph type="title"/>
          </p:nvPr>
        </p:nvSpPr>
        <p:spPr>
          <a:xfrm>
            <a:off x="1382400" y="270000"/>
            <a:ext cx="7920000" cy="360000"/>
          </a:xfrm>
        </p:spPr>
        <p:txBody>
          <a:bodyPr/>
          <a:lstStyle/>
          <a:p>
            <a:r>
              <a:rPr lang="de-DE" dirty="0">
                <a:latin typeface="Century Gothic" panose="020B0502020202020204" pitchFamily="34" charset="0"/>
              </a:rPr>
              <a:t>Bewertungsrichtlinien Vereinsbeobachtung </a:t>
            </a:r>
          </a:p>
        </p:txBody>
      </p:sp>
    </p:spTree>
    <p:extLst>
      <p:ext uri="{BB962C8B-B14F-4D97-AF65-F5344CB8AC3E}">
        <p14:creationId xmlns:p14="http://schemas.microsoft.com/office/powerpoint/2010/main" val="262535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586562E-0972-4C14-9F09-89E17ADBCADE}" type="slidenum">
              <a:rPr lang="de-DE" sz="1100" b="1" smtClean="0">
                <a:solidFill>
                  <a:srgbClr val="00925B"/>
                </a:solidFill>
              </a:rPr>
              <a:t>3</a:t>
            </a:fld>
            <a:endParaRPr lang="de-DE" b="1" dirty="0">
              <a:solidFill>
                <a:srgbClr val="00925B"/>
              </a:solidFill>
            </a:endParaRPr>
          </a:p>
        </p:txBody>
      </p:sp>
      <p:graphicFrame>
        <p:nvGraphicFramePr>
          <p:cNvPr id="10" name="Tabelle 9">
            <a:extLst>
              <a:ext uri="{FF2B5EF4-FFF2-40B4-BE49-F238E27FC236}">
                <a16:creationId xmlns:a16="http://schemas.microsoft.com/office/drawing/2014/main" id="{30F7EC14-B011-B901-0DE2-226AA226142E}"/>
              </a:ext>
            </a:extLst>
          </p:cNvPr>
          <p:cNvGraphicFramePr>
            <a:graphicFrameLocks noGrp="1"/>
          </p:cNvGraphicFramePr>
          <p:nvPr>
            <p:extLst>
              <p:ext uri="{D42A27DB-BD31-4B8C-83A1-F6EECF244321}">
                <p14:modId xmlns:p14="http://schemas.microsoft.com/office/powerpoint/2010/main" val="3879752503"/>
              </p:ext>
            </p:extLst>
          </p:nvPr>
        </p:nvGraphicFramePr>
        <p:xfrm>
          <a:off x="1382400" y="1640150"/>
          <a:ext cx="8229599" cy="1788850"/>
        </p:xfrm>
        <a:graphic>
          <a:graphicData uri="http://schemas.openxmlformats.org/drawingml/2006/table">
            <a:tbl>
              <a:tblPr firstRow="1" firstCol="1" bandRow="1"/>
              <a:tblGrid>
                <a:gridCol w="2283928">
                  <a:extLst>
                    <a:ext uri="{9D8B030D-6E8A-4147-A177-3AD203B41FA5}">
                      <a16:colId xmlns:a16="http://schemas.microsoft.com/office/drawing/2014/main" val="2228341755"/>
                    </a:ext>
                  </a:extLst>
                </a:gridCol>
                <a:gridCol w="4854979">
                  <a:extLst>
                    <a:ext uri="{9D8B030D-6E8A-4147-A177-3AD203B41FA5}">
                      <a16:colId xmlns:a16="http://schemas.microsoft.com/office/drawing/2014/main" val="2165508544"/>
                    </a:ext>
                  </a:extLst>
                </a:gridCol>
                <a:gridCol w="1090692">
                  <a:extLst>
                    <a:ext uri="{9D8B030D-6E8A-4147-A177-3AD203B41FA5}">
                      <a16:colId xmlns:a16="http://schemas.microsoft.com/office/drawing/2014/main" val="498039084"/>
                    </a:ext>
                  </a:extLst>
                </a:gridCol>
              </a:tblGrid>
              <a:tr h="348425">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Fazit Gesamtleistung</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Merkmale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Punkte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539153"/>
                  </a:ext>
                </a:extLst>
              </a:tr>
              <a:tr h="1440425">
                <a:tc>
                  <a:txBody>
                    <a:bodyPr/>
                    <a:lstStyle/>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Sehr Gute</a:t>
                      </a:r>
                    </a:p>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Schiedsrichterleistung</a:t>
                      </a:r>
                    </a:p>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Qualitativ und quantitativ ganz wenige Einzelfehler in vereinzelten Bereichen, einige wenige Situationen hätten proaktiv/vorrausschauend besser gelöst werden, SR wurden den Anforderungen Jederzeit gerecht.</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71 - 68</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145532"/>
                  </a:ext>
                </a:extLst>
              </a:tr>
            </a:tbl>
          </a:graphicData>
        </a:graphic>
      </p:graphicFrame>
      <p:sp>
        <p:nvSpPr>
          <p:cNvPr id="11" name="Textfeld 10">
            <a:extLst>
              <a:ext uri="{FF2B5EF4-FFF2-40B4-BE49-F238E27FC236}">
                <a16:creationId xmlns:a16="http://schemas.microsoft.com/office/drawing/2014/main" id="{62BDD578-ECFA-DCAC-AD11-77F94FC2DD9D}"/>
              </a:ext>
            </a:extLst>
          </p:cNvPr>
          <p:cNvSpPr txBox="1"/>
          <p:nvPr/>
        </p:nvSpPr>
        <p:spPr>
          <a:xfrm>
            <a:off x="1382400" y="3531090"/>
            <a:ext cx="8640960" cy="1164678"/>
          </a:xfrm>
          <a:prstGeom prst="rect">
            <a:avLst/>
          </a:prstGeom>
          <a:noFill/>
        </p:spPr>
        <p:txBody>
          <a:bodyPr wrap="square" rtlCol="0">
            <a:spAutoFit/>
          </a:bodyPr>
          <a:lstStyle/>
          <a:p>
            <a:pPr marL="285750" indent="-285750">
              <a:lnSpc>
                <a:spcPct val="150000"/>
              </a:lnSpc>
              <a:buFontTx/>
              <a:buChar char="-"/>
            </a:pPr>
            <a:r>
              <a:rPr lang="de-DE" sz="1200" b="1" dirty="0">
                <a:latin typeface="Century Gothic" panose="020B0502020202020204" pitchFamily="34" charset="0"/>
              </a:rPr>
              <a:t>Überzeugende klare Linie</a:t>
            </a:r>
          </a:p>
          <a:p>
            <a:pPr marL="285750" indent="-285750">
              <a:lnSpc>
                <a:spcPct val="150000"/>
              </a:lnSpc>
              <a:buFontTx/>
              <a:buChar char="-"/>
            </a:pPr>
            <a:r>
              <a:rPr lang="de-DE" sz="1200" b="1" dirty="0">
                <a:latin typeface="Century Gothic" panose="020B0502020202020204" pitchFamily="34" charset="0"/>
              </a:rPr>
              <a:t>Mit positiver Spielbeeinflussung</a:t>
            </a:r>
          </a:p>
          <a:p>
            <a:pPr marL="285750" indent="-285750">
              <a:lnSpc>
                <a:spcPct val="150000"/>
              </a:lnSpc>
              <a:buFontTx/>
              <a:buChar char="-"/>
            </a:pPr>
            <a:r>
              <a:rPr lang="de-DE" sz="1200" b="1" dirty="0">
                <a:latin typeface="Century Gothic" panose="020B0502020202020204" pitchFamily="34" charset="0"/>
              </a:rPr>
              <a:t>Höchstmaß fehlerfreier Entscheidungen</a:t>
            </a:r>
          </a:p>
          <a:p>
            <a:pPr marL="285750" indent="-285750">
              <a:lnSpc>
                <a:spcPct val="150000"/>
              </a:lnSpc>
              <a:buFontTx/>
              <a:buChar char="-"/>
            </a:pPr>
            <a:r>
              <a:rPr lang="de-DE" sz="1200" b="1" dirty="0">
                <a:latin typeface="Century Gothic" panose="020B0502020202020204" pitchFamily="34" charset="0"/>
              </a:rPr>
              <a:t>Das SR nicht nur auf Aktionen reagieren, sondern vielmehr positiv agieren</a:t>
            </a:r>
          </a:p>
        </p:txBody>
      </p:sp>
      <p:sp>
        <p:nvSpPr>
          <p:cNvPr id="14" name="Titel 5">
            <a:extLst>
              <a:ext uri="{FF2B5EF4-FFF2-40B4-BE49-F238E27FC236}">
                <a16:creationId xmlns:a16="http://schemas.microsoft.com/office/drawing/2014/main" id="{F64EF13D-23F5-69F3-DCB2-7848A12909BC}"/>
              </a:ext>
            </a:extLst>
          </p:cNvPr>
          <p:cNvSpPr>
            <a:spLocks noGrp="1"/>
          </p:cNvSpPr>
          <p:nvPr>
            <p:ph type="title"/>
          </p:nvPr>
        </p:nvSpPr>
        <p:spPr>
          <a:xfrm>
            <a:off x="1382400" y="270000"/>
            <a:ext cx="7920000" cy="360000"/>
          </a:xfrm>
        </p:spPr>
        <p:txBody>
          <a:bodyPr/>
          <a:lstStyle/>
          <a:p>
            <a:r>
              <a:rPr lang="de-DE" dirty="0">
                <a:latin typeface="Century Gothic" panose="020B0502020202020204" pitchFamily="34" charset="0"/>
              </a:rPr>
              <a:t>Bewertungsrichtlinien Vereinsbeobachtung </a:t>
            </a:r>
          </a:p>
        </p:txBody>
      </p:sp>
    </p:spTree>
    <p:extLst>
      <p:ext uri="{BB962C8B-B14F-4D97-AF65-F5344CB8AC3E}">
        <p14:creationId xmlns:p14="http://schemas.microsoft.com/office/powerpoint/2010/main" val="285116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D298CA9-34A8-C97A-1E13-77335E4BEFAB}"/>
              </a:ext>
            </a:extLst>
          </p:cNvPr>
          <p:cNvSpPr>
            <a:spLocks noGrp="1"/>
          </p:cNvSpPr>
          <p:nvPr>
            <p:ph type="sldNum" sz="quarter" idx="12"/>
          </p:nvPr>
        </p:nvSpPr>
        <p:spPr/>
        <p:txBody>
          <a:bodyPr/>
          <a:lstStyle/>
          <a:p>
            <a:fld id="{A586562E-0972-4C14-9F09-89E17ADBCADE}" type="slidenum">
              <a:rPr lang="de-DE" sz="1100" b="1" smtClean="0">
                <a:solidFill>
                  <a:srgbClr val="00925B"/>
                </a:solidFill>
              </a:rPr>
              <a:t>4</a:t>
            </a:fld>
            <a:endParaRPr lang="de-DE" b="1" dirty="0">
              <a:solidFill>
                <a:srgbClr val="00925B"/>
              </a:solidFill>
            </a:endParaRPr>
          </a:p>
        </p:txBody>
      </p:sp>
      <p:sp>
        <p:nvSpPr>
          <p:cNvPr id="6" name="Textfeld 5">
            <a:extLst>
              <a:ext uri="{FF2B5EF4-FFF2-40B4-BE49-F238E27FC236}">
                <a16:creationId xmlns:a16="http://schemas.microsoft.com/office/drawing/2014/main" id="{2279D385-9407-60EE-2E2F-6E3C1E3ADB8D}"/>
              </a:ext>
            </a:extLst>
          </p:cNvPr>
          <p:cNvSpPr txBox="1"/>
          <p:nvPr/>
        </p:nvSpPr>
        <p:spPr>
          <a:xfrm>
            <a:off x="1382400" y="3577338"/>
            <a:ext cx="8477573" cy="2031325"/>
          </a:xfrm>
          <a:prstGeom prst="rect">
            <a:avLst/>
          </a:prstGeom>
          <a:noFill/>
        </p:spPr>
        <p:txBody>
          <a:bodyPr wrap="square" rtlCol="0">
            <a:spAutoFit/>
          </a:bodyPr>
          <a:lstStyle/>
          <a:p>
            <a:pPr marL="285750" indent="-285750">
              <a:lnSpc>
                <a:spcPct val="150000"/>
              </a:lnSpc>
              <a:buFontTx/>
              <a:buChar char="-"/>
            </a:pPr>
            <a:r>
              <a:rPr lang="de-DE" sz="1200" b="1" dirty="0">
                <a:latin typeface="Century Gothic" panose="020B0502020202020204" pitchFamily="34" charset="0"/>
              </a:rPr>
              <a:t>Klare durchgängige Linie</a:t>
            </a:r>
          </a:p>
          <a:p>
            <a:pPr marL="285750" indent="-285750">
              <a:lnSpc>
                <a:spcPct val="150000"/>
              </a:lnSpc>
              <a:buFontTx/>
              <a:buChar char="-"/>
            </a:pPr>
            <a:r>
              <a:rPr lang="de-DE" sz="1200" b="1" dirty="0">
                <a:latin typeface="Century Gothic" panose="020B0502020202020204" pitchFamily="34" charset="0"/>
              </a:rPr>
              <a:t>Durchweg korrektes Reagieren auf entstehende Spielsituationen</a:t>
            </a:r>
          </a:p>
          <a:p>
            <a:pPr marL="285750" indent="-285750">
              <a:lnSpc>
                <a:spcPct val="150000"/>
              </a:lnSpc>
              <a:buFontTx/>
              <a:buChar char="-"/>
            </a:pPr>
            <a:r>
              <a:rPr lang="de-DE" sz="1200" b="1" dirty="0">
                <a:latin typeface="Century Gothic" panose="020B0502020202020204" pitchFamily="34" charset="0"/>
              </a:rPr>
              <a:t>SR wurden den Anforderungen und Herausforderungen des Spieles überwiegend gerecht</a:t>
            </a:r>
          </a:p>
          <a:p>
            <a:pPr marL="285750" indent="-285750">
              <a:lnSpc>
                <a:spcPct val="150000"/>
              </a:lnSpc>
              <a:buFontTx/>
              <a:buChar char="-"/>
            </a:pPr>
            <a:r>
              <a:rPr lang="de-DE" sz="1200" b="1" dirty="0">
                <a:latin typeface="Century Gothic" panose="020B0502020202020204" pitchFamily="34" charset="0"/>
              </a:rPr>
              <a:t>Fehler werden als solche nicht erkennbar bzw. sind Einzelfehler</a:t>
            </a:r>
          </a:p>
          <a:p>
            <a:pPr marL="285750" indent="-285750">
              <a:buFontTx/>
              <a:buChar char="-"/>
            </a:pPr>
            <a:endParaRPr lang="de-DE" dirty="0"/>
          </a:p>
          <a:p>
            <a:endParaRPr lang="de-DE" dirty="0"/>
          </a:p>
          <a:p>
            <a:pPr marL="285750" indent="-285750">
              <a:buFontTx/>
              <a:buChar char="-"/>
            </a:pPr>
            <a:endParaRPr lang="de-DE" dirty="0"/>
          </a:p>
        </p:txBody>
      </p:sp>
      <p:sp>
        <p:nvSpPr>
          <p:cNvPr id="13" name="Titel 5">
            <a:extLst>
              <a:ext uri="{FF2B5EF4-FFF2-40B4-BE49-F238E27FC236}">
                <a16:creationId xmlns:a16="http://schemas.microsoft.com/office/drawing/2014/main" id="{61CD87A3-E8CB-335B-232C-FEA656FA3682}"/>
              </a:ext>
            </a:extLst>
          </p:cNvPr>
          <p:cNvSpPr>
            <a:spLocks noGrp="1"/>
          </p:cNvSpPr>
          <p:nvPr>
            <p:ph type="title"/>
          </p:nvPr>
        </p:nvSpPr>
        <p:spPr>
          <a:xfrm>
            <a:off x="1382400" y="270000"/>
            <a:ext cx="7920000" cy="360000"/>
          </a:xfrm>
        </p:spPr>
        <p:txBody>
          <a:bodyPr/>
          <a:lstStyle/>
          <a:p>
            <a:r>
              <a:rPr lang="de-DE" dirty="0">
                <a:latin typeface="Century Gothic" panose="020B0502020202020204" pitchFamily="34" charset="0"/>
              </a:rPr>
              <a:t>Bewertungsrichtlinien Vereinsbeobachtung </a:t>
            </a:r>
          </a:p>
        </p:txBody>
      </p:sp>
      <p:graphicFrame>
        <p:nvGraphicFramePr>
          <p:cNvPr id="14" name="Tabelle 13">
            <a:extLst>
              <a:ext uri="{FF2B5EF4-FFF2-40B4-BE49-F238E27FC236}">
                <a16:creationId xmlns:a16="http://schemas.microsoft.com/office/drawing/2014/main" id="{DA8AD2C9-B991-C12E-DB81-D11A0ED50FB4}"/>
              </a:ext>
            </a:extLst>
          </p:cNvPr>
          <p:cNvGraphicFramePr>
            <a:graphicFrameLocks noGrp="1"/>
          </p:cNvGraphicFramePr>
          <p:nvPr>
            <p:extLst>
              <p:ext uri="{D42A27DB-BD31-4B8C-83A1-F6EECF244321}">
                <p14:modId xmlns:p14="http://schemas.microsoft.com/office/powerpoint/2010/main" val="4105728752"/>
              </p:ext>
            </p:extLst>
          </p:nvPr>
        </p:nvGraphicFramePr>
        <p:xfrm>
          <a:off x="1382400" y="1640150"/>
          <a:ext cx="8229599" cy="1788850"/>
        </p:xfrm>
        <a:graphic>
          <a:graphicData uri="http://schemas.openxmlformats.org/drawingml/2006/table">
            <a:tbl>
              <a:tblPr firstRow="1" firstCol="1" bandRow="1"/>
              <a:tblGrid>
                <a:gridCol w="2283928">
                  <a:extLst>
                    <a:ext uri="{9D8B030D-6E8A-4147-A177-3AD203B41FA5}">
                      <a16:colId xmlns:a16="http://schemas.microsoft.com/office/drawing/2014/main" val="2228341755"/>
                    </a:ext>
                  </a:extLst>
                </a:gridCol>
                <a:gridCol w="4854979">
                  <a:extLst>
                    <a:ext uri="{9D8B030D-6E8A-4147-A177-3AD203B41FA5}">
                      <a16:colId xmlns:a16="http://schemas.microsoft.com/office/drawing/2014/main" val="2165508544"/>
                    </a:ext>
                  </a:extLst>
                </a:gridCol>
                <a:gridCol w="1090692">
                  <a:extLst>
                    <a:ext uri="{9D8B030D-6E8A-4147-A177-3AD203B41FA5}">
                      <a16:colId xmlns:a16="http://schemas.microsoft.com/office/drawing/2014/main" val="498039084"/>
                    </a:ext>
                  </a:extLst>
                </a:gridCol>
              </a:tblGrid>
              <a:tr h="348425">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Fazit Gesamtleistung</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Merkmale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Punkte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539153"/>
                  </a:ext>
                </a:extLst>
              </a:tr>
              <a:tr h="1440425">
                <a:tc>
                  <a:txBody>
                    <a:bodyPr/>
                    <a:lstStyle/>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5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Gute</a:t>
                      </a:r>
                    </a:p>
                    <a:p>
                      <a:pPr algn="ctr">
                        <a:lnSpc>
                          <a:spcPct val="15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Schiedsrichterleistung</a:t>
                      </a:r>
                    </a:p>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lvl="0" algn="ctr">
                        <a:lnSpc>
                          <a:spcPct val="15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Qualitativ kaum relevante Fehler oder geringe Einzelfehler in wenigen Bereichen, die sich kaum spürbar negativ auf den Spielfluss auswirken, SR wurden den Anforderungen des Spieles überwiegend gerecht.</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20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67 - 64</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145532"/>
                  </a:ext>
                </a:extLst>
              </a:tr>
            </a:tbl>
          </a:graphicData>
        </a:graphic>
      </p:graphicFrame>
    </p:spTree>
    <p:extLst>
      <p:ext uri="{BB962C8B-B14F-4D97-AF65-F5344CB8AC3E}">
        <p14:creationId xmlns:p14="http://schemas.microsoft.com/office/powerpoint/2010/main" val="225924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FE367143-A17F-3DE8-14C2-95145B55A063}"/>
              </a:ext>
            </a:extLst>
          </p:cNvPr>
          <p:cNvSpPr>
            <a:spLocks noGrp="1"/>
          </p:cNvSpPr>
          <p:nvPr>
            <p:ph type="sldNum" sz="quarter" idx="12"/>
          </p:nvPr>
        </p:nvSpPr>
        <p:spPr/>
        <p:txBody>
          <a:bodyPr/>
          <a:lstStyle/>
          <a:p>
            <a:fld id="{A586562E-0972-4C14-9F09-89E17ADBCADE}" type="slidenum">
              <a:rPr lang="de-DE" sz="1100" b="1" smtClean="0">
                <a:solidFill>
                  <a:srgbClr val="00925B"/>
                </a:solidFill>
              </a:rPr>
              <a:t>5</a:t>
            </a:fld>
            <a:endParaRPr lang="de-DE" b="1" dirty="0">
              <a:solidFill>
                <a:srgbClr val="00925B"/>
              </a:solidFill>
            </a:endParaRPr>
          </a:p>
        </p:txBody>
      </p:sp>
      <p:sp>
        <p:nvSpPr>
          <p:cNvPr id="6" name="Textfeld 5">
            <a:extLst>
              <a:ext uri="{FF2B5EF4-FFF2-40B4-BE49-F238E27FC236}">
                <a16:creationId xmlns:a16="http://schemas.microsoft.com/office/drawing/2014/main" id="{DDBC8BD3-BECD-11AE-82CC-843CB42980EA}"/>
              </a:ext>
            </a:extLst>
          </p:cNvPr>
          <p:cNvSpPr txBox="1"/>
          <p:nvPr/>
        </p:nvSpPr>
        <p:spPr>
          <a:xfrm>
            <a:off x="1382400" y="3577338"/>
            <a:ext cx="9199783" cy="1754326"/>
          </a:xfrm>
          <a:prstGeom prst="rect">
            <a:avLst/>
          </a:prstGeom>
          <a:noFill/>
        </p:spPr>
        <p:txBody>
          <a:bodyPr wrap="square" rtlCol="0">
            <a:spAutoFit/>
          </a:bodyPr>
          <a:lstStyle/>
          <a:p>
            <a:pPr marL="285750" indent="-285750">
              <a:lnSpc>
                <a:spcPct val="150000"/>
              </a:lnSpc>
              <a:buFontTx/>
              <a:buChar char="-"/>
            </a:pPr>
            <a:r>
              <a:rPr lang="de-DE" sz="1200" b="1" dirty="0">
                <a:latin typeface="Century Gothic" panose="020B0502020202020204" pitchFamily="34" charset="0"/>
              </a:rPr>
              <a:t>SR zeigen eine ordentliche Leistung, haben aber sichtbare Mühe den Anforderungen des Spiels gerecht zu werden</a:t>
            </a:r>
          </a:p>
          <a:p>
            <a:pPr marL="285750" indent="-285750">
              <a:lnSpc>
                <a:spcPct val="150000"/>
              </a:lnSpc>
              <a:buFontTx/>
              <a:buChar char="-"/>
            </a:pPr>
            <a:r>
              <a:rPr lang="de-DE" sz="1200" b="1" dirty="0">
                <a:latin typeface="Century Gothic" panose="020B0502020202020204" pitchFamily="34" charset="0"/>
              </a:rPr>
              <a:t>Durchgängige zusammenhängende Linie erkennbar</a:t>
            </a:r>
          </a:p>
          <a:p>
            <a:pPr marL="285750" indent="-285750">
              <a:lnSpc>
                <a:spcPct val="150000"/>
              </a:lnSpc>
              <a:buFontTx/>
              <a:buChar char="-"/>
            </a:pPr>
            <a:r>
              <a:rPr lang="de-DE" sz="1200" b="1" dirty="0">
                <a:latin typeface="Century Gothic" panose="020B0502020202020204" pitchFamily="34" charset="0"/>
              </a:rPr>
              <a:t>Einige Fehler unübersehbar und wiederholen sich und werden deutlich sichtbar</a:t>
            </a:r>
          </a:p>
          <a:p>
            <a:endParaRPr lang="de-DE" dirty="0"/>
          </a:p>
          <a:p>
            <a:endParaRPr lang="de-DE" dirty="0"/>
          </a:p>
          <a:p>
            <a:pPr marL="285750" indent="-285750">
              <a:buFontTx/>
              <a:buChar char="-"/>
            </a:pPr>
            <a:endParaRPr lang="de-DE" dirty="0"/>
          </a:p>
        </p:txBody>
      </p:sp>
      <p:sp>
        <p:nvSpPr>
          <p:cNvPr id="10" name="Titel 5">
            <a:extLst>
              <a:ext uri="{FF2B5EF4-FFF2-40B4-BE49-F238E27FC236}">
                <a16:creationId xmlns:a16="http://schemas.microsoft.com/office/drawing/2014/main" id="{07E7293B-56B7-EEEA-67FA-A61E4512CDF5}"/>
              </a:ext>
            </a:extLst>
          </p:cNvPr>
          <p:cNvSpPr>
            <a:spLocks noGrp="1"/>
          </p:cNvSpPr>
          <p:nvPr>
            <p:ph type="title"/>
          </p:nvPr>
        </p:nvSpPr>
        <p:spPr>
          <a:xfrm>
            <a:off x="1382400" y="270000"/>
            <a:ext cx="7920000" cy="360000"/>
          </a:xfrm>
        </p:spPr>
        <p:txBody>
          <a:bodyPr/>
          <a:lstStyle/>
          <a:p>
            <a:r>
              <a:rPr lang="de-DE" dirty="0">
                <a:latin typeface="Century Gothic" panose="020B0502020202020204" pitchFamily="34" charset="0"/>
              </a:rPr>
              <a:t>Bewertungsrichtlinien Vereinsbeobachtung </a:t>
            </a:r>
          </a:p>
        </p:txBody>
      </p:sp>
      <p:graphicFrame>
        <p:nvGraphicFramePr>
          <p:cNvPr id="11" name="Tabelle 10">
            <a:extLst>
              <a:ext uri="{FF2B5EF4-FFF2-40B4-BE49-F238E27FC236}">
                <a16:creationId xmlns:a16="http://schemas.microsoft.com/office/drawing/2014/main" id="{0B58B9A8-8397-67DA-9214-F8F7DF211E5C}"/>
              </a:ext>
            </a:extLst>
          </p:cNvPr>
          <p:cNvGraphicFramePr>
            <a:graphicFrameLocks noGrp="1"/>
          </p:cNvGraphicFramePr>
          <p:nvPr>
            <p:extLst>
              <p:ext uri="{D42A27DB-BD31-4B8C-83A1-F6EECF244321}">
                <p14:modId xmlns:p14="http://schemas.microsoft.com/office/powerpoint/2010/main" val="4290693430"/>
              </p:ext>
            </p:extLst>
          </p:nvPr>
        </p:nvGraphicFramePr>
        <p:xfrm>
          <a:off x="1382400" y="1640150"/>
          <a:ext cx="8229599" cy="1788850"/>
        </p:xfrm>
        <a:graphic>
          <a:graphicData uri="http://schemas.openxmlformats.org/drawingml/2006/table">
            <a:tbl>
              <a:tblPr firstRow="1" firstCol="1" bandRow="1"/>
              <a:tblGrid>
                <a:gridCol w="2283928">
                  <a:extLst>
                    <a:ext uri="{9D8B030D-6E8A-4147-A177-3AD203B41FA5}">
                      <a16:colId xmlns:a16="http://schemas.microsoft.com/office/drawing/2014/main" val="2228341755"/>
                    </a:ext>
                  </a:extLst>
                </a:gridCol>
                <a:gridCol w="4854979">
                  <a:extLst>
                    <a:ext uri="{9D8B030D-6E8A-4147-A177-3AD203B41FA5}">
                      <a16:colId xmlns:a16="http://schemas.microsoft.com/office/drawing/2014/main" val="2165508544"/>
                    </a:ext>
                  </a:extLst>
                </a:gridCol>
                <a:gridCol w="1090692">
                  <a:extLst>
                    <a:ext uri="{9D8B030D-6E8A-4147-A177-3AD203B41FA5}">
                      <a16:colId xmlns:a16="http://schemas.microsoft.com/office/drawing/2014/main" val="498039084"/>
                    </a:ext>
                  </a:extLst>
                </a:gridCol>
              </a:tblGrid>
              <a:tr h="348425">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Fazit Gesamtleistung</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Merkmale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Punkte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539153"/>
                  </a:ext>
                </a:extLst>
              </a:tr>
              <a:tr h="1440425">
                <a:tc>
                  <a:txBody>
                    <a:bodyPr/>
                    <a:lstStyle/>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Durchschnittliche</a:t>
                      </a:r>
                    </a:p>
                    <a:p>
                      <a:pPr algn="ctr">
                        <a:lnSpc>
                          <a:spcPct val="10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Schiedsrichterleistung</a:t>
                      </a:r>
                    </a:p>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Qualitativ relevante Fehler und/oder vermehrt auftretende Einzelfehler in einigen Bereichen, die den Spielfluss negativ beeinflussten, SR hatten sichtbare Mühe den Anforderungen des Spiels gerecht zu werden.</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20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63 - 58</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145532"/>
                  </a:ext>
                </a:extLst>
              </a:tr>
            </a:tbl>
          </a:graphicData>
        </a:graphic>
      </p:graphicFrame>
    </p:spTree>
    <p:extLst>
      <p:ext uri="{BB962C8B-B14F-4D97-AF65-F5344CB8AC3E}">
        <p14:creationId xmlns:p14="http://schemas.microsoft.com/office/powerpoint/2010/main" val="2120301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0672EB0-5E48-2132-8DA6-A8CFB297F058}"/>
              </a:ext>
            </a:extLst>
          </p:cNvPr>
          <p:cNvSpPr>
            <a:spLocks noGrp="1"/>
          </p:cNvSpPr>
          <p:nvPr>
            <p:ph type="sldNum" sz="quarter" idx="12"/>
          </p:nvPr>
        </p:nvSpPr>
        <p:spPr/>
        <p:txBody>
          <a:bodyPr/>
          <a:lstStyle/>
          <a:p>
            <a:fld id="{A586562E-0972-4C14-9F09-89E17ADBCADE}" type="slidenum">
              <a:rPr lang="de-DE" sz="1100" b="1" smtClean="0">
                <a:solidFill>
                  <a:srgbClr val="00925B"/>
                </a:solidFill>
              </a:rPr>
              <a:t>6</a:t>
            </a:fld>
            <a:endParaRPr lang="de-DE" b="1" dirty="0">
              <a:solidFill>
                <a:srgbClr val="00925B"/>
              </a:solidFill>
            </a:endParaRPr>
          </a:p>
        </p:txBody>
      </p:sp>
      <p:sp>
        <p:nvSpPr>
          <p:cNvPr id="5" name="Textfeld 4">
            <a:extLst>
              <a:ext uri="{FF2B5EF4-FFF2-40B4-BE49-F238E27FC236}">
                <a16:creationId xmlns:a16="http://schemas.microsoft.com/office/drawing/2014/main" id="{D3DF6F07-FB41-314E-B64E-84B20121846E}"/>
              </a:ext>
            </a:extLst>
          </p:cNvPr>
          <p:cNvSpPr txBox="1"/>
          <p:nvPr/>
        </p:nvSpPr>
        <p:spPr>
          <a:xfrm>
            <a:off x="1382400" y="3538797"/>
            <a:ext cx="9199783" cy="1754326"/>
          </a:xfrm>
          <a:prstGeom prst="rect">
            <a:avLst/>
          </a:prstGeom>
          <a:noFill/>
        </p:spPr>
        <p:txBody>
          <a:bodyPr wrap="square" rtlCol="0">
            <a:spAutoFit/>
          </a:bodyPr>
          <a:lstStyle/>
          <a:p>
            <a:pPr marL="285750" indent="-285750">
              <a:lnSpc>
                <a:spcPct val="200000"/>
              </a:lnSpc>
              <a:buFontTx/>
              <a:buChar char="-"/>
            </a:pPr>
            <a:r>
              <a:rPr lang="de-DE" sz="1200" b="1" dirty="0">
                <a:latin typeface="Century Gothic" panose="020B0502020202020204" pitchFamily="34" charset="0"/>
              </a:rPr>
              <a:t>Keine durchgängige Linie, sondern schwankende, unklare Linie</a:t>
            </a:r>
          </a:p>
          <a:p>
            <a:pPr marL="285750" indent="-285750">
              <a:lnSpc>
                <a:spcPct val="200000"/>
              </a:lnSpc>
              <a:buFontTx/>
              <a:buChar char="-"/>
            </a:pPr>
            <a:r>
              <a:rPr lang="de-DE" sz="1200" b="1" dirty="0">
                <a:latin typeface="Century Gothic" panose="020B0502020202020204" pitchFamily="34" charset="0"/>
              </a:rPr>
              <a:t>Fehler sind deutlich und wiederholen sich mehrfach</a:t>
            </a:r>
          </a:p>
          <a:p>
            <a:pPr marL="285750" indent="-285750">
              <a:lnSpc>
                <a:spcPct val="200000"/>
              </a:lnSpc>
              <a:buFontTx/>
              <a:buChar char="-"/>
            </a:pPr>
            <a:r>
              <a:rPr lang="de-DE" sz="1200" b="1" dirty="0">
                <a:latin typeface="Century Gothic" panose="020B0502020202020204" pitchFamily="34" charset="0"/>
              </a:rPr>
              <a:t>Fehler wirken somit kurzzeitig störend auf das Spiel, ohne dessen Fortsetzung in Frage zu stellen</a:t>
            </a:r>
          </a:p>
          <a:p>
            <a:endParaRPr lang="de-DE" sz="1200" dirty="0">
              <a:latin typeface="Century Gothic" panose="020B0502020202020204" pitchFamily="34" charset="0"/>
            </a:endParaRPr>
          </a:p>
          <a:p>
            <a:endParaRPr lang="de-DE" sz="1200" dirty="0">
              <a:latin typeface="Century Gothic" panose="020B0502020202020204" pitchFamily="34" charset="0"/>
            </a:endParaRPr>
          </a:p>
          <a:p>
            <a:pPr marL="285750" indent="-285750">
              <a:buFontTx/>
              <a:buChar char="-"/>
            </a:pPr>
            <a:endParaRPr lang="de-DE" sz="1200" dirty="0">
              <a:latin typeface="Century Gothic" panose="020B0502020202020204" pitchFamily="34" charset="0"/>
            </a:endParaRPr>
          </a:p>
        </p:txBody>
      </p:sp>
      <p:sp>
        <p:nvSpPr>
          <p:cNvPr id="10" name="Titel 5">
            <a:extLst>
              <a:ext uri="{FF2B5EF4-FFF2-40B4-BE49-F238E27FC236}">
                <a16:creationId xmlns:a16="http://schemas.microsoft.com/office/drawing/2014/main" id="{847CC80E-34AE-446F-779C-AB75229F7C1A}"/>
              </a:ext>
            </a:extLst>
          </p:cNvPr>
          <p:cNvSpPr>
            <a:spLocks noGrp="1"/>
          </p:cNvSpPr>
          <p:nvPr>
            <p:ph type="title"/>
          </p:nvPr>
        </p:nvSpPr>
        <p:spPr>
          <a:xfrm>
            <a:off x="1382400" y="270000"/>
            <a:ext cx="7920000" cy="360000"/>
          </a:xfrm>
        </p:spPr>
        <p:txBody>
          <a:bodyPr/>
          <a:lstStyle/>
          <a:p>
            <a:r>
              <a:rPr lang="de-DE" dirty="0">
                <a:latin typeface="Century Gothic" panose="020B0502020202020204" pitchFamily="34" charset="0"/>
              </a:rPr>
              <a:t>Bewertungsrichtlinien Vereinsbeobachtung </a:t>
            </a:r>
          </a:p>
        </p:txBody>
      </p:sp>
      <p:graphicFrame>
        <p:nvGraphicFramePr>
          <p:cNvPr id="11" name="Tabelle 10">
            <a:extLst>
              <a:ext uri="{FF2B5EF4-FFF2-40B4-BE49-F238E27FC236}">
                <a16:creationId xmlns:a16="http://schemas.microsoft.com/office/drawing/2014/main" id="{B5782759-01C8-54CD-00F2-ECAC4EB4329A}"/>
              </a:ext>
            </a:extLst>
          </p:cNvPr>
          <p:cNvGraphicFramePr>
            <a:graphicFrameLocks noGrp="1"/>
          </p:cNvGraphicFramePr>
          <p:nvPr>
            <p:extLst>
              <p:ext uri="{D42A27DB-BD31-4B8C-83A1-F6EECF244321}">
                <p14:modId xmlns:p14="http://schemas.microsoft.com/office/powerpoint/2010/main" val="4131481800"/>
              </p:ext>
            </p:extLst>
          </p:nvPr>
        </p:nvGraphicFramePr>
        <p:xfrm>
          <a:off x="1382400" y="1640150"/>
          <a:ext cx="8229599" cy="1788850"/>
        </p:xfrm>
        <a:graphic>
          <a:graphicData uri="http://schemas.openxmlformats.org/drawingml/2006/table">
            <a:tbl>
              <a:tblPr firstRow="1" firstCol="1" bandRow="1"/>
              <a:tblGrid>
                <a:gridCol w="2283928">
                  <a:extLst>
                    <a:ext uri="{9D8B030D-6E8A-4147-A177-3AD203B41FA5}">
                      <a16:colId xmlns:a16="http://schemas.microsoft.com/office/drawing/2014/main" val="2228341755"/>
                    </a:ext>
                  </a:extLst>
                </a:gridCol>
                <a:gridCol w="4854979">
                  <a:extLst>
                    <a:ext uri="{9D8B030D-6E8A-4147-A177-3AD203B41FA5}">
                      <a16:colId xmlns:a16="http://schemas.microsoft.com/office/drawing/2014/main" val="2165508544"/>
                    </a:ext>
                  </a:extLst>
                </a:gridCol>
                <a:gridCol w="1090692">
                  <a:extLst>
                    <a:ext uri="{9D8B030D-6E8A-4147-A177-3AD203B41FA5}">
                      <a16:colId xmlns:a16="http://schemas.microsoft.com/office/drawing/2014/main" val="498039084"/>
                    </a:ext>
                  </a:extLst>
                </a:gridCol>
              </a:tblGrid>
              <a:tr h="348425">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Fazit Gesamtleistung</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Merkmale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Punkte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539153"/>
                  </a:ext>
                </a:extLst>
              </a:tr>
              <a:tr h="1440425">
                <a:tc>
                  <a:txBody>
                    <a:bodyPr/>
                    <a:lstStyle/>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5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Schlechte</a:t>
                      </a:r>
                    </a:p>
                    <a:p>
                      <a:pPr algn="ctr">
                        <a:lnSpc>
                          <a:spcPct val="15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Schiedsrichterleistung</a:t>
                      </a:r>
                    </a:p>
                    <a:p>
                      <a:pPr algn="ctr">
                        <a:lnSpc>
                          <a:spcPct val="115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lvl="1" algn="ctr">
                        <a:lnSpc>
                          <a:spcPct val="150000"/>
                        </a:lnSpc>
                        <a:spcAft>
                          <a:spcPts val="10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Qualitativ relevante Mehrfachfehler und/oder viele Auftretende Fehler in vielen Bereichen, die den Spielfluss massiv hemmten oder unterbrachen, SR wurden den Anforderungen des Spiels nicht gerecht.</a:t>
                      </a: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de-DE" sz="1200" b="1" dirty="0">
                          <a:effectLst/>
                          <a:latin typeface="Century Gothic" panose="020B0502020202020204" pitchFamily="34" charset="0"/>
                          <a:ea typeface="Calibri" panose="020F0502020204030204" pitchFamily="34" charset="0"/>
                          <a:cs typeface="Times New Roman" panose="02020603050405020304" pitchFamily="18" charset="0"/>
                        </a:rPr>
                        <a:t>&lt; 58</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145532"/>
                  </a:ext>
                </a:extLst>
              </a:tr>
            </a:tbl>
          </a:graphicData>
        </a:graphic>
      </p:graphicFrame>
    </p:spTree>
    <p:extLst>
      <p:ext uri="{BB962C8B-B14F-4D97-AF65-F5344CB8AC3E}">
        <p14:creationId xmlns:p14="http://schemas.microsoft.com/office/powerpoint/2010/main" val="181158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CC5FE90-B673-6EB0-EA63-F6DCEEBAC154}"/>
              </a:ext>
            </a:extLst>
          </p:cNvPr>
          <p:cNvSpPr>
            <a:spLocks noGrp="1"/>
          </p:cNvSpPr>
          <p:nvPr>
            <p:ph type="sldNum" sz="quarter" idx="12"/>
          </p:nvPr>
        </p:nvSpPr>
        <p:spPr/>
        <p:txBody>
          <a:bodyPr/>
          <a:lstStyle/>
          <a:p>
            <a:fld id="{A586562E-0972-4C14-9F09-89E17ADBCADE}" type="slidenum">
              <a:rPr lang="de-DE" sz="1100" b="1" smtClean="0">
                <a:solidFill>
                  <a:srgbClr val="00925B"/>
                </a:solidFill>
              </a:rPr>
              <a:t>7</a:t>
            </a:fld>
            <a:endParaRPr lang="de-DE" b="1" dirty="0">
              <a:solidFill>
                <a:srgbClr val="00925B"/>
              </a:solidFill>
            </a:endParaRPr>
          </a:p>
        </p:txBody>
      </p:sp>
      <p:sp>
        <p:nvSpPr>
          <p:cNvPr id="7" name="Textfeld 6">
            <a:extLst>
              <a:ext uri="{FF2B5EF4-FFF2-40B4-BE49-F238E27FC236}">
                <a16:creationId xmlns:a16="http://schemas.microsoft.com/office/drawing/2014/main" id="{4EBBA486-CE67-6FF9-F773-122ABAE69C34}"/>
              </a:ext>
            </a:extLst>
          </p:cNvPr>
          <p:cNvSpPr txBox="1"/>
          <p:nvPr/>
        </p:nvSpPr>
        <p:spPr>
          <a:xfrm>
            <a:off x="1382400" y="2198079"/>
            <a:ext cx="8737285" cy="710323"/>
          </a:xfrm>
          <a:prstGeom prst="rect">
            <a:avLst/>
          </a:prstGeom>
          <a:noFill/>
        </p:spPr>
        <p:txBody>
          <a:bodyPr wrap="square">
            <a:spAutoFit/>
          </a:bodyPr>
          <a:lstStyle/>
          <a:p>
            <a:pPr>
              <a:lnSpc>
                <a:spcPct val="115000"/>
              </a:lnSpc>
              <a:spcAft>
                <a:spcPts val="1000"/>
              </a:spcAft>
            </a:pPr>
            <a:r>
              <a:rPr lang="de-DE" sz="1200" b="1" i="1" dirty="0">
                <a:effectLst/>
                <a:latin typeface="Century Gothic" panose="020B0502020202020204" pitchFamily="34" charset="0"/>
                <a:ea typeface="Calibri" panose="020F0502020204030204" pitchFamily="34" charset="0"/>
                <a:cs typeface="Times New Roman" panose="02020603050405020304" pitchFamily="18" charset="0"/>
              </a:rPr>
              <a:t>Allgemein sollte die Beobachtung mit Fingerspitzengefühl agiert werden, so dass die Punktzahl am Ende zu der Leistung der Schiedsrichter im Kontext (Zusammenhang) des Spiels passt und nicht nur mathematisch nach den Kriterien im Beobachterbogen abgeleitet wurde.</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Textfeld 7">
            <a:extLst>
              <a:ext uri="{FF2B5EF4-FFF2-40B4-BE49-F238E27FC236}">
                <a16:creationId xmlns:a16="http://schemas.microsoft.com/office/drawing/2014/main" id="{0660158D-B6B5-9A87-0CA9-5D6C2CEE75E7}"/>
              </a:ext>
            </a:extLst>
          </p:cNvPr>
          <p:cNvSpPr txBox="1"/>
          <p:nvPr/>
        </p:nvSpPr>
        <p:spPr>
          <a:xfrm>
            <a:off x="1382400" y="1421683"/>
            <a:ext cx="7920000" cy="589905"/>
          </a:xfrm>
          <a:prstGeom prst="rect">
            <a:avLst/>
          </a:prstGeom>
          <a:solidFill>
            <a:srgbClr val="00B050"/>
          </a:solidFill>
        </p:spPr>
        <p:txBody>
          <a:bodyPr wrap="square">
            <a:spAutoFit/>
          </a:bodyPr>
          <a:lstStyle/>
          <a:p>
            <a:pPr>
              <a:spcAft>
                <a:spcPts val="1000"/>
              </a:spcAft>
            </a:pPr>
            <a:r>
              <a:rPr lang="de-DE" sz="1200" b="1" i="1" dirty="0">
                <a:effectLst/>
                <a:latin typeface="Century Gothic" panose="020B0502020202020204" pitchFamily="34" charset="0"/>
                <a:ea typeface="Calibri" panose="020F0502020204030204" pitchFamily="34" charset="0"/>
                <a:cs typeface="Times New Roman" panose="02020603050405020304" pitchFamily="18" charset="0"/>
              </a:rPr>
              <a:t>ANMERKUNG: 	Jede Position im Bereich A1 bis A8; </a:t>
            </a:r>
          </a:p>
          <a:p>
            <a:pPr>
              <a:spcAft>
                <a:spcPts val="1000"/>
              </a:spcAft>
            </a:pPr>
            <a:r>
              <a:rPr lang="de-DE" sz="1200" b="1" i="1" dirty="0">
                <a:effectLst/>
                <a:latin typeface="Century Gothic" panose="020B0502020202020204" pitchFamily="34" charset="0"/>
                <a:ea typeface="Calibri" panose="020F0502020204030204" pitchFamily="34" charset="0"/>
                <a:cs typeface="Times New Roman" panose="02020603050405020304" pitchFamily="18" charset="0"/>
              </a:rPr>
              <a:t>		B1 bis B4 ist eigenständig zu bewerten !!!</a:t>
            </a:r>
            <a:endParaRPr lang="de-DE"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Titel 5">
            <a:extLst>
              <a:ext uri="{FF2B5EF4-FFF2-40B4-BE49-F238E27FC236}">
                <a16:creationId xmlns:a16="http://schemas.microsoft.com/office/drawing/2014/main" id="{54E29A3F-E8C1-3815-FB60-3816535919AC}"/>
              </a:ext>
            </a:extLst>
          </p:cNvPr>
          <p:cNvSpPr>
            <a:spLocks noGrp="1"/>
          </p:cNvSpPr>
          <p:nvPr>
            <p:ph type="title"/>
          </p:nvPr>
        </p:nvSpPr>
        <p:spPr>
          <a:xfrm>
            <a:off x="1382400" y="270000"/>
            <a:ext cx="7920000" cy="360000"/>
          </a:xfrm>
        </p:spPr>
        <p:txBody>
          <a:bodyPr/>
          <a:lstStyle/>
          <a:p>
            <a:r>
              <a:rPr lang="de-DE" dirty="0">
                <a:latin typeface="Century Gothic" panose="020B0502020202020204" pitchFamily="34" charset="0"/>
              </a:rPr>
              <a:t>Bewertungsrichtlinien Vereinsbeobachtung </a:t>
            </a:r>
          </a:p>
        </p:txBody>
      </p:sp>
    </p:spTree>
    <p:extLst>
      <p:ext uri="{BB962C8B-B14F-4D97-AF65-F5344CB8AC3E}">
        <p14:creationId xmlns:p14="http://schemas.microsoft.com/office/powerpoint/2010/main" val="2189714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FD374-D2D8-0AE9-8BCC-A2130D0C132E}"/>
              </a:ext>
            </a:extLst>
          </p:cNvPr>
          <p:cNvSpPr>
            <a:spLocks noGrp="1"/>
          </p:cNvSpPr>
          <p:nvPr>
            <p:ph type="sldNum" sz="quarter" idx="12"/>
          </p:nvPr>
        </p:nvSpPr>
        <p:spPr/>
        <p:txBody>
          <a:bodyPr/>
          <a:lstStyle/>
          <a:p>
            <a:fld id="{A586562E-0972-4C14-9F09-89E17ADBCADE}" type="slidenum">
              <a:rPr lang="de-DE" sz="1100" b="1" smtClean="0">
                <a:solidFill>
                  <a:srgbClr val="00925B"/>
                </a:solidFill>
              </a:rPr>
              <a:t>8</a:t>
            </a:fld>
            <a:endParaRPr lang="de-DE" b="1" dirty="0">
              <a:solidFill>
                <a:srgbClr val="00925B"/>
              </a:solidFill>
            </a:endParaRPr>
          </a:p>
        </p:txBody>
      </p:sp>
      <p:sp>
        <p:nvSpPr>
          <p:cNvPr id="5" name="Titel 5">
            <a:extLst>
              <a:ext uri="{FF2B5EF4-FFF2-40B4-BE49-F238E27FC236}">
                <a16:creationId xmlns:a16="http://schemas.microsoft.com/office/drawing/2014/main" id="{0573BFC8-C4C1-F3FF-A6C3-A4E8BB123829}"/>
              </a:ext>
            </a:extLst>
          </p:cNvPr>
          <p:cNvSpPr>
            <a:spLocks noGrp="1"/>
          </p:cNvSpPr>
          <p:nvPr>
            <p:ph type="title"/>
          </p:nvPr>
        </p:nvSpPr>
        <p:spPr>
          <a:xfrm>
            <a:off x="1382400" y="270000"/>
            <a:ext cx="7920000" cy="360000"/>
          </a:xfrm>
        </p:spPr>
        <p:txBody>
          <a:bodyPr/>
          <a:lstStyle/>
          <a:p>
            <a:r>
              <a:rPr lang="de-DE" dirty="0">
                <a:latin typeface="Century Gothic" panose="020B0502020202020204" pitchFamily="34" charset="0"/>
              </a:rPr>
              <a:t>Bewertungsrichtlinien Vereinsbeobachtung </a:t>
            </a:r>
          </a:p>
        </p:txBody>
      </p:sp>
      <p:sp>
        <p:nvSpPr>
          <p:cNvPr id="6" name="Textfeld 5">
            <a:extLst>
              <a:ext uri="{FF2B5EF4-FFF2-40B4-BE49-F238E27FC236}">
                <a16:creationId xmlns:a16="http://schemas.microsoft.com/office/drawing/2014/main" id="{61B0A65E-FC15-EBBD-3FDF-1E4AE9534CEC}"/>
              </a:ext>
            </a:extLst>
          </p:cNvPr>
          <p:cNvSpPr txBox="1"/>
          <p:nvPr/>
        </p:nvSpPr>
        <p:spPr>
          <a:xfrm>
            <a:off x="1382400" y="1265684"/>
            <a:ext cx="4572000" cy="276999"/>
          </a:xfrm>
          <a:prstGeom prst="rect">
            <a:avLst/>
          </a:prstGeom>
          <a:noFill/>
        </p:spPr>
        <p:txBody>
          <a:bodyPr wrap="square">
            <a:spAutoFit/>
          </a:bodyPr>
          <a:lstStyle/>
          <a:p>
            <a:r>
              <a:rPr lang="de-DE" sz="1200" b="1" i="1" u="none" strike="noStrike" dirty="0">
                <a:solidFill>
                  <a:srgbClr val="FF0000"/>
                </a:solidFill>
                <a:effectLst/>
                <a:latin typeface="Century Gothic" panose="020B0502020202020204" pitchFamily="34" charset="0"/>
              </a:rPr>
              <a:t>DIE RÜCKSEITE DES BEOBACHTUNGSBOGENS</a:t>
            </a:r>
            <a:r>
              <a:rPr lang="de-DE" sz="1200" dirty="0">
                <a:solidFill>
                  <a:srgbClr val="FF0000"/>
                </a:solidFill>
                <a:latin typeface="Century Gothic" panose="020B0502020202020204" pitchFamily="34" charset="0"/>
              </a:rPr>
              <a:t> </a:t>
            </a:r>
          </a:p>
        </p:txBody>
      </p:sp>
      <p:graphicFrame>
        <p:nvGraphicFramePr>
          <p:cNvPr id="7" name="Tabelle 6">
            <a:extLst>
              <a:ext uri="{FF2B5EF4-FFF2-40B4-BE49-F238E27FC236}">
                <a16:creationId xmlns:a16="http://schemas.microsoft.com/office/drawing/2014/main" id="{B95A7E01-8CA5-F0A2-561A-4C09FE4453E7}"/>
              </a:ext>
            </a:extLst>
          </p:cNvPr>
          <p:cNvGraphicFramePr>
            <a:graphicFrameLocks noGrp="1"/>
          </p:cNvGraphicFramePr>
          <p:nvPr>
            <p:extLst>
              <p:ext uri="{D42A27DB-BD31-4B8C-83A1-F6EECF244321}">
                <p14:modId xmlns:p14="http://schemas.microsoft.com/office/powerpoint/2010/main" val="2962349038"/>
              </p:ext>
            </p:extLst>
          </p:nvPr>
        </p:nvGraphicFramePr>
        <p:xfrm>
          <a:off x="1382400" y="1837124"/>
          <a:ext cx="8892481" cy="2501265"/>
        </p:xfrm>
        <a:graphic>
          <a:graphicData uri="http://schemas.openxmlformats.org/drawingml/2006/table">
            <a:tbl>
              <a:tblPr/>
              <a:tblGrid>
                <a:gridCol w="265448">
                  <a:extLst>
                    <a:ext uri="{9D8B030D-6E8A-4147-A177-3AD203B41FA5}">
                      <a16:colId xmlns:a16="http://schemas.microsoft.com/office/drawing/2014/main" val="1880922275"/>
                    </a:ext>
                  </a:extLst>
                </a:gridCol>
                <a:gridCol w="2482712">
                  <a:extLst>
                    <a:ext uri="{9D8B030D-6E8A-4147-A177-3AD203B41FA5}">
                      <a16:colId xmlns:a16="http://schemas.microsoft.com/office/drawing/2014/main" val="916828727"/>
                    </a:ext>
                  </a:extLst>
                </a:gridCol>
                <a:gridCol w="245929">
                  <a:extLst>
                    <a:ext uri="{9D8B030D-6E8A-4147-A177-3AD203B41FA5}">
                      <a16:colId xmlns:a16="http://schemas.microsoft.com/office/drawing/2014/main" val="3836619953"/>
                    </a:ext>
                  </a:extLst>
                </a:gridCol>
                <a:gridCol w="245929">
                  <a:extLst>
                    <a:ext uri="{9D8B030D-6E8A-4147-A177-3AD203B41FA5}">
                      <a16:colId xmlns:a16="http://schemas.microsoft.com/office/drawing/2014/main" val="3596835113"/>
                    </a:ext>
                  </a:extLst>
                </a:gridCol>
                <a:gridCol w="245929">
                  <a:extLst>
                    <a:ext uri="{9D8B030D-6E8A-4147-A177-3AD203B41FA5}">
                      <a16:colId xmlns:a16="http://schemas.microsoft.com/office/drawing/2014/main" val="2577783963"/>
                    </a:ext>
                  </a:extLst>
                </a:gridCol>
                <a:gridCol w="245929">
                  <a:extLst>
                    <a:ext uri="{9D8B030D-6E8A-4147-A177-3AD203B41FA5}">
                      <a16:colId xmlns:a16="http://schemas.microsoft.com/office/drawing/2014/main" val="4209912010"/>
                    </a:ext>
                  </a:extLst>
                </a:gridCol>
                <a:gridCol w="292772">
                  <a:extLst>
                    <a:ext uri="{9D8B030D-6E8A-4147-A177-3AD203B41FA5}">
                      <a16:colId xmlns:a16="http://schemas.microsoft.com/office/drawing/2014/main" val="1994371833"/>
                    </a:ext>
                  </a:extLst>
                </a:gridCol>
                <a:gridCol w="222507">
                  <a:extLst>
                    <a:ext uri="{9D8B030D-6E8A-4147-A177-3AD203B41FA5}">
                      <a16:colId xmlns:a16="http://schemas.microsoft.com/office/drawing/2014/main" val="838598868"/>
                    </a:ext>
                  </a:extLst>
                </a:gridCol>
                <a:gridCol w="499665">
                  <a:extLst>
                    <a:ext uri="{9D8B030D-6E8A-4147-A177-3AD203B41FA5}">
                      <a16:colId xmlns:a16="http://schemas.microsoft.com/office/drawing/2014/main" val="2340355592"/>
                    </a:ext>
                  </a:extLst>
                </a:gridCol>
                <a:gridCol w="499665">
                  <a:extLst>
                    <a:ext uri="{9D8B030D-6E8A-4147-A177-3AD203B41FA5}">
                      <a16:colId xmlns:a16="http://schemas.microsoft.com/office/drawing/2014/main" val="1784826960"/>
                    </a:ext>
                  </a:extLst>
                </a:gridCol>
                <a:gridCol w="499665">
                  <a:extLst>
                    <a:ext uri="{9D8B030D-6E8A-4147-A177-3AD203B41FA5}">
                      <a16:colId xmlns:a16="http://schemas.microsoft.com/office/drawing/2014/main" val="412370894"/>
                    </a:ext>
                  </a:extLst>
                </a:gridCol>
                <a:gridCol w="222507">
                  <a:extLst>
                    <a:ext uri="{9D8B030D-6E8A-4147-A177-3AD203B41FA5}">
                      <a16:colId xmlns:a16="http://schemas.microsoft.com/office/drawing/2014/main" val="565722142"/>
                    </a:ext>
                  </a:extLst>
                </a:gridCol>
                <a:gridCol w="546509">
                  <a:extLst>
                    <a:ext uri="{9D8B030D-6E8A-4147-A177-3AD203B41FA5}">
                      <a16:colId xmlns:a16="http://schemas.microsoft.com/office/drawing/2014/main" val="4263321045"/>
                    </a:ext>
                  </a:extLst>
                </a:gridCol>
                <a:gridCol w="546509">
                  <a:extLst>
                    <a:ext uri="{9D8B030D-6E8A-4147-A177-3AD203B41FA5}">
                      <a16:colId xmlns:a16="http://schemas.microsoft.com/office/drawing/2014/main" val="1941170964"/>
                    </a:ext>
                  </a:extLst>
                </a:gridCol>
                <a:gridCol w="546509">
                  <a:extLst>
                    <a:ext uri="{9D8B030D-6E8A-4147-A177-3AD203B41FA5}">
                      <a16:colId xmlns:a16="http://schemas.microsoft.com/office/drawing/2014/main" val="3373994073"/>
                    </a:ext>
                  </a:extLst>
                </a:gridCol>
                <a:gridCol w="222507">
                  <a:extLst>
                    <a:ext uri="{9D8B030D-6E8A-4147-A177-3AD203B41FA5}">
                      <a16:colId xmlns:a16="http://schemas.microsoft.com/office/drawing/2014/main" val="1313355957"/>
                    </a:ext>
                  </a:extLst>
                </a:gridCol>
                <a:gridCol w="530895">
                  <a:extLst>
                    <a:ext uri="{9D8B030D-6E8A-4147-A177-3AD203B41FA5}">
                      <a16:colId xmlns:a16="http://schemas.microsoft.com/office/drawing/2014/main" val="3582855088"/>
                    </a:ext>
                  </a:extLst>
                </a:gridCol>
                <a:gridCol w="530895">
                  <a:extLst>
                    <a:ext uri="{9D8B030D-6E8A-4147-A177-3AD203B41FA5}">
                      <a16:colId xmlns:a16="http://schemas.microsoft.com/office/drawing/2014/main" val="2448380716"/>
                    </a:ext>
                  </a:extLst>
                </a:gridCol>
              </a:tblGrid>
              <a:tr h="152567">
                <a:tc>
                  <a:txBody>
                    <a:bodyPr/>
                    <a:lstStyle/>
                    <a:p>
                      <a:pPr algn="l" fontAlgn="b"/>
                      <a:r>
                        <a:rPr lang="de-DE" sz="1200" b="1" i="1" u="none" strike="noStrike" dirty="0">
                          <a:solidFill>
                            <a:srgbClr val="333399"/>
                          </a:solidFill>
                          <a:effectLst/>
                          <a:latin typeface="Arial" panose="020B0604020202020204" pitchFamily="34" charset="0"/>
                        </a:rPr>
                        <a:t>&gt;</a:t>
                      </a:r>
                    </a:p>
                  </a:txBody>
                  <a:tcPr marL="9525" marR="9525" marT="9525" marB="0" anchor="b">
                    <a:lnL>
                      <a:noFill/>
                    </a:lnL>
                    <a:lnR>
                      <a:noFill/>
                    </a:lnR>
                    <a:lnT>
                      <a:noFill/>
                    </a:lnT>
                    <a:lnB>
                      <a:noFill/>
                    </a:lnB>
                  </a:tcPr>
                </a:tc>
                <a:tc gridSpan="7">
                  <a:txBody>
                    <a:bodyPr/>
                    <a:lstStyle/>
                    <a:p>
                      <a:pPr algn="l" fontAlgn="b"/>
                      <a:r>
                        <a:rPr lang="de-DE" sz="1200" b="1" i="1" u="none" strike="noStrike" dirty="0">
                          <a:solidFill>
                            <a:srgbClr val="333399"/>
                          </a:solidFill>
                          <a:effectLst/>
                          <a:latin typeface="Century Gothic" panose="020B0502020202020204" pitchFamily="34" charset="0"/>
                        </a:rPr>
                        <a:t>Spielcharakter / Schwierigkeitsgrad des Spieles</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200" b="1" i="0" u="none" strike="noStrike">
                        <a:solidFill>
                          <a:srgbClr val="993366"/>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200" b="1" i="0" u="none" strike="noStrike">
                        <a:solidFill>
                          <a:srgbClr val="993366"/>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88139573"/>
                  </a:ext>
                </a:extLst>
              </a:tr>
              <a:tr h="152567">
                <a:tc>
                  <a:txBody>
                    <a:bodyPr/>
                    <a:lstStyle/>
                    <a:p>
                      <a:pPr algn="l" fontAlgn="b"/>
                      <a:endParaRPr lang="de-DE" sz="1200" b="0" i="0" u="none" strike="noStrike" dirty="0">
                        <a:solidFill>
                          <a:srgbClr val="333399"/>
                        </a:solidFill>
                        <a:effectLst/>
                        <a:latin typeface="Arial" panose="020B0604020202020204" pitchFamily="34" charset="0"/>
                      </a:endParaRPr>
                    </a:p>
                  </a:txBody>
                  <a:tcPr marL="9525" marR="9525" marT="9525" marB="0" anchor="b">
                    <a:lnL>
                      <a:noFill/>
                    </a:lnL>
                    <a:lnR>
                      <a:noFill/>
                    </a:lnR>
                    <a:lnT>
                      <a:noFill/>
                    </a:lnT>
                    <a:lnB>
                      <a:noFill/>
                    </a:lnB>
                  </a:tcPr>
                </a:tc>
                <a:tc gridSpan="16">
                  <a:txBody>
                    <a:bodyPr/>
                    <a:lstStyle/>
                    <a:p>
                      <a:pPr algn="l" fontAlgn="b"/>
                      <a:r>
                        <a:rPr lang="de-DE" sz="1200" b="0" i="0" u="none" strike="noStrike" dirty="0">
                          <a:effectLst/>
                          <a:latin typeface="Century Gothic" panose="020B0502020202020204" pitchFamily="34" charset="0"/>
                        </a:rPr>
                        <a:t>Eine Einschätzung des Beobachters, ob anhand verschiedener Kriterien, Besonderheiten die Spielleitung </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26879478"/>
                  </a:ext>
                </a:extLst>
              </a:tr>
              <a:tr h="152567">
                <a:tc>
                  <a:txBody>
                    <a:bodyPr/>
                    <a:lstStyle/>
                    <a:p>
                      <a:pPr algn="l" fontAlgn="b"/>
                      <a:endParaRPr lang="de-DE" sz="1200" b="0" i="0" u="none" strike="noStrike" dirty="0">
                        <a:solidFill>
                          <a:srgbClr val="333399"/>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de-DE" sz="1200" b="0" i="0" u="none" strike="noStrike" dirty="0">
                          <a:effectLst/>
                          <a:latin typeface="Century Gothic" panose="020B0502020202020204" pitchFamily="34" charset="0"/>
                        </a:rPr>
                        <a:t>"einfach" oder "schwierig" war.</a:t>
                      </a: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ctr"/>
                      <a:endParaRPr lang="de-DE" sz="1200" b="1" i="0" u="none" strike="noStrike">
                        <a:solidFill>
                          <a:srgbClr val="993366"/>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200" b="1" i="0" u="none" strike="noStrike">
                        <a:solidFill>
                          <a:srgbClr val="993366"/>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ctr"/>
                      <a:endParaRPr lang="de-DE" sz="1200" b="1" i="0" u="none" strike="noStrike">
                        <a:solidFill>
                          <a:srgbClr val="993366"/>
                        </a:solidFill>
                        <a:effectLst/>
                        <a:latin typeface="Century Gothic" panose="020B0502020202020204" pitchFamily="34" charset="0"/>
                      </a:endParaRPr>
                    </a:p>
                  </a:txBody>
                  <a:tcPr marL="9525" marR="9525" marT="9525" marB="0" anchor="ctr">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07283429"/>
                  </a:ext>
                </a:extLst>
              </a:tr>
              <a:tr h="152567">
                <a:tc>
                  <a:txBody>
                    <a:bodyPr/>
                    <a:lstStyle/>
                    <a:p>
                      <a:pPr algn="l" fontAlgn="b"/>
                      <a:r>
                        <a:rPr lang="de-DE" sz="1200" b="1" i="1" u="none" strike="noStrike" dirty="0">
                          <a:solidFill>
                            <a:srgbClr val="333399"/>
                          </a:solidFill>
                          <a:effectLst/>
                          <a:latin typeface="Arial" panose="020B0604020202020204" pitchFamily="34" charset="0"/>
                        </a:rPr>
                        <a:t>&gt;</a:t>
                      </a:r>
                    </a:p>
                  </a:txBody>
                  <a:tcPr marL="9525" marR="9525" marT="9525" marB="0" anchor="b">
                    <a:lnL>
                      <a:noFill/>
                    </a:lnL>
                    <a:lnR>
                      <a:noFill/>
                    </a:lnR>
                    <a:lnT>
                      <a:noFill/>
                    </a:lnT>
                    <a:lnB>
                      <a:noFill/>
                    </a:lnB>
                  </a:tcPr>
                </a:tc>
                <a:tc gridSpan="9">
                  <a:txBody>
                    <a:bodyPr/>
                    <a:lstStyle/>
                    <a:p>
                      <a:pPr algn="l" fontAlgn="b"/>
                      <a:r>
                        <a:rPr lang="de-DE" sz="1200" b="1" i="1" u="none" strike="noStrike" dirty="0">
                          <a:solidFill>
                            <a:srgbClr val="333399"/>
                          </a:solidFill>
                          <a:effectLst/>
                          <a:latin typeface="Century Gothic" panose="020B0502020202020204" pitchFamily="34" charset="0"/>
                        </a:rPr>
                        <a:t>Wie wurden die Schiedsrichter ihrer Aufgabe gerecht ?</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58409120"/>
                  </a:ext>
                </a:extLst>
              </a:tr>
              <a:tr h="152567">
                <a:tc>
                  <a:txBody>
                    <a:bodyPr/>
                    <a:lstStyle/>
                    <a:p>
                      <a:pPr algn="l" fontAlgn="b"/>
                      <a:endParaRPr lang="de-DE"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gridSpan="17">
                  <a:txBody>
                    <a:bodyPr/>
                    <a:lstStyle/>
                    <a:p>
                      <a:pPr algn="l" fontAlgn="b"/>
                      <a:r>
                        <a:rPr lang="de-DE" sz="1200" b="0" i="0" u="none" strike="noStrike" dirty="0">
                          <a:effectLst/>
                          <a:latin typeface="Century Gothic" panose="020B0502020202020204" pitchFamily="34" charset="0"/>
                        </a:rPr>
                        <a:t> Also: Eine enge Wechselwirkung zwischen den soeben beschriebenen Anforderungen des Spieles und der nun</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800676145"/>
                  </a:ext>
                </a:extLst>
              </a:tr>
              <a:tr h="152567">
                <a:tc>
                  <a:txBody>
                    <a:bodyPr/>
                    <a:lstStyle/>
                    <a:p>
                      <a:pPr algn="l" fontAlgn="b"/>
                      <a:endParaRPr lang="de-DE"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gridSpan="8">
                  <a:txBody>
                    <a:bodyPr/>
                    <a:lstStyle/>
                    <a:p>
                      <a:pPr algn="l" fontAlgn="b"/>
                      <a:r>
                        <a:rPr lang="de-DE" sz="1200" b="0" i="0" u="none" strike="noStrike" dirty="0">
                          <a:effectLst/>
                          <a:latin typeface="Century Gothic" panose="020B0502020202020204" pitchFamily="34" charset="0"/>
                        </a:rPr>
                        <a:t>hier aufzuführenden Wirksamkeit der Schiedsrichter.</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61349752"/>
                  </a:ext>
                </a:extLst>
              </a:tr>
              <a:tr h="152567">
                <a:tc>
                  <a:txBody>
                    <a:bodyPr/>
                    <a:lstStyle/>
                    <a:p>
                      <a:pPr algn="l" fontAlgn="b"/>
                      <a:r>
                        <a:rPr lang="de-DE" sz="1200" b="1" i="1" u="none" strike="noStrike" dirty="0">
                          <a:solidFill>
                            <a:srgbClr val="333399"/>
                          </a:solidFill>
                          <a:effectLst/>
                          <a:latin typeface="Arial" panose="020B0604020202020204" pitchFamily="34" charset="0"/>
                        </a:rPr>
                        <a:t>&gt;</a:t>
                      </a:r>
                    </a:p>
                  </a:txBody>
                  <a:tcPr marL="9525" marR="9525" marT="9525" marB="0" anchor="b">
                    <a:lnL>
                      <a:noFill/>
                    </a:lnL>
                    <a:lnR>
                      <a:noFill/>
                    </a:lnR>
                    <a:lnT>
                      <a:noFill/>
                    </a:lnT>
                    <a:lnB>
                      <a:noFill/>
                    </a:lnB>
                  </a:tcPr>
                </a:tc>
                <a:tc gridSpan="8">
                  <a:txBody>
                    <a:bodyPr/>
                    <a:lstStyle/>
                    <a:p>
                      <a:pPr algn="l" fontAlgn="b"/>
                      <a:r>
                        <a:rPr lang="de-DE" sz="1200" b="1" i="1" u="none" strike="noStrike" dirty="0">
                          <a:solidFill>
                            <a:srgbClr val="333399"/>
                          </a:solidFill>
                          <a:effectLst/>
                          <a:latin typeface="Century Gothic" panose="020B0502020202020204" pitchFamily="34" charset="0"/>
                        </a:rPr>
                        <a:t>Was gelang den Schiedsrichtern besonders gut ?</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04766787"/>
                  </a:ext>
                </a:extLst>
              </a:tr>
              <a:tr h="152567">
                <a:tc>
                  <a:txBody>
                    <a:bodyPr/>
                    <a:lstStyle/>
                    <a:p>
                      <a:pPr algn="l" fontAlgn="b"/>
                      <a:endParaRPr lang="de-DE"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gridSpan="17">
                  <a:txBody>
                    <a:bodyPr/>
                    <a:lstStyle/>
                    <a:p>
                      <a:pPr algn="l" fontAlgn="b"/>
                      <a:r>
                        <a:rPr lang="de-DE" sz="1200" b="0" i="0" u="none" strike="noStrike" dirty="0">
                          <a:effectLst/>
                          <a:latin typeface="Century Gothic" panose="020B0502020202020204" pitchFamily="34" charset="0"/>
                        </a:rPr>
                        <a:t>Oft betrachten wir das Positive als das Normale und erwähnen es demzufolge nicht. So soll es aber nicht sein -</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523300668"/>
                  </a:ext>
                </a:extLst>
              </a:tr>
              <a:tr h="152567">
                <a:tc>
                  <a:txBody>
                    <a:bodyPr/>
                    <a:lstStyle/>
                    <a:p>
                      <a:pPr algn="l" fontAlgn="b"/>
                      <a:endParaRPr lang="de-DE"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gridSpan="17">
                  <a:txBody>
                    <a:bodyPr/>
                    <a:lstStyle/>
                    <a:p>
                      <a:pPr algn="l" fontAlgn="b"/>
                      <a:r>
                        <a:rPr lang="de-DE" sz="1200" b="0" i="0" u="none" strike="noStrike">
                          <a:effectLst/>
                          <a:latin typeface="Century Gothic" panose="020B0502020202020204" pitchFamily="34" charset="0"/>
                        </a:rPr>
                        <a:t>der Schiedsrichter (und eben auch der Schiedsrichterausschuss) benötigt eine diesbezügliche Rückmeldung.</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753166693"/>
                  </a:ext>
                </a:extLst>
              </a:tr>
              <a:tr h="152567">
                <a:tc>
                  <a:txBody>
                    <a:bodyPr/>
                    <a:lstStyle/>
                    <a:p>
                      <a:pPr algn="l" fontAlgn="b"/>
                      <a:r>
                        <a:rPr lang="de-DE" sz="1200" b="1" i="1" u="none" strike="noStrike" dirty="0">
                          <a:solidFill>
                            <a:srgbClr val="333399"/>
                          </a:solidFill>
                          <a:effectLst/>
                          <a:latin typeface="Arial" panose="020B0604020202020204" pitchFamily="34" charset="0"/>
                        </a:rPr>
                        <a:t>&gt;</a:t>
                      </a:r>
                    </a:p>
                  </a:txBody>
                  <a:tcPr marL="9525" marR="9525" marT="9525" marB="0" anchor="b">
                    <a:lnL>
                      <a:noFill/>
                    </a:lnL>
                    <a:lnR>
                      <a:noFill/>
                    </a:lnR>
                    <a:lnT>
                      <a:noFill/>
                    </a:lnT>
                    <a:lnB>
                      <a:noFill/>
                    </a:lnB>
                  </a:tcPr>
                </a:tc>
                <a:tc gridSpan="10">
                  <a:txBody>
                    <a:bodyPr/>
                    <a:lstStyle/>
                    <a:p>
                      <a:pPr algn="l" fontAlgn="b"/>
                      <a:r>
                        <a:rPr lang="de-DE" sz="1200" b="1" i="1" u="none" strike="noStrike" dirty="0">
                          <a:solidFill>
                            <a:srgbClr val="333399"/>
                          </a:solidFill>
                          <a:effectLst/>
                          <a:latin typeface="Century Gothic" panose="020B0502020202020204" pitchFamily="34" charset="0"/>
                        </a:rPr>
                        <a:t>Gibt es Schwächen/Kritik? (Hinweise/Verbesserungsvorschläge)</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1200" b="0" i="0" u="none" strike="noStrike">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25325895"/>
                  </a:ext>
                </a:extLst>
              </a:tr>
              <a:tr h="152567">
                <a:tc>
                  <a:txBody>
                    <a:bodyPr/>
                    <a:lstStyle/>
                    <a:p>
                      <a:pPr algn="l" fontAlgn="b"/>
                      <a:endParaRPr lang="de-DE"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gridSpan="17">
                  <a:txBody>
                    <a:bodyPr/>
                    <a:lstStyle/>
                    <a:p>
                      <a:pPr algn="l" fontAlgn="b"/>
                      <a:r>
                        <a:rPr lang="de-DE" sz="1200" b="0" i="0" u="none" strike="noStrike" dirty="0">
                          <a:effectLst/>
                          <a:latin typeface="Century Gothic" panose="020B0502020202020204" pitchFamily="34" charset="0"/>
                        </a:rPr>
                        <a:t>Ergänzend zur eventuell nicht ganz so guten Note der Vorderseite soll hier verdeutlicht werden, in welchem Bereich</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325050409"/>
                  </a:ext>
                </a:extLst>
              </a:tr>
              <a:tr h="152567">
                <a:tc>
                  <a:txBody>
                    <a:bodyPr/>
                    <a:lstStyle/>
                    <a:p>
                      <a:pPr algn="l" fontAlgn="b"/>
                      <a:endParaRPr lang="de-DE"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gridSpan="17">
                  <a:txBody>
                    <a:bodyPr/>
                    <a:lstStyle/>
                    <a:p>
                      <a:pPr algn="l" fontAlgn="b"/>
                      <a:r>
                        <a:rPr lang="de-DE" sz="1200" b="0" i="0" u="none" strike="noStrike" dirty="0">
                          <a:effectLst/>
                          <a:latin typeface="Century Gothic" panose="020B0502020202020204" pitchFamily="34" charset="0"/>
                        </a:rPr>
                        <a:t>die Schiedsrichterleistung verbessert werden muss  -  möglichst immer in Verbindung mit erkannten Ursachen,</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591417916"/>
                  </a:ext>
                </a:extLst>
              </a:tr>
              <a:tr h="152567">
                <a:tc>
                  <a:txBody>
                    <a:bodyPr/>
                    <a:lstStyle/>
                    <a:p>
                      <a:pPr algn="l" fontAlgn="b"/>
                      <a:endParaRPr lang="de-DE" sz="1200" b="0" i="0" u="none" strike="noStrike" dirty="0">
                        <a:effectLst/>
                        <a:latin typeface="Arial" panose="020B0604020202020204" pitchFamily="34" charset="0"/>
                      </a:endParaRPr>
                    </a:p>
                  </a:txBody>
                  <a:tcPr marL="9525" marR="9525" marT="9525" marB="0" anchor="b">
                    <a:lnL>
                      <a:noFill/>
                    </a:lnL>
                    <a:lnR>
                      <a:noFill/>
                    </a:lnR>
                    <a:lnT>
                      <a:noFill/>
                    </a:lnT>
                    <a:lnB>
                      <a:noFill/>
                    </a:lnB>
                  </a:tcPr>
                </a:tc>
                <a:tc gridSpan="12">
                  <a:txBody>
                    <a:bodyPr/>
                    <a:lstStyle/>
                    <a:p>
                      <a:pPr algn="l" fontAlgn="b"/>
                      <a:r>
                        <a:rPr lang="de-DE" sz="1200" b="0" i="0" u="none" strike="noStrike" dirty="0">
                          <a:effectLst/>
                          <a:latin typeface="Century Gothic" panose="020B0502020202020204" pitchFamily="34" charset="0"/>
                        </a:rPr>
                        <a:t>Zusammenhängen und dem Ausblick, auf Besserung einwirken zu können.</a:t>
                      </a:r>
                    </a:p>
                  </a:txBody>
                  <a:tcPr marL="9525" marR="9525" marT="952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1200" b="0" i="0" u="none" strike="noStrike" dirty="0">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dirty="0">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dirty="0">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dirty="0">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tc>
                  <a:txBody>
                    <a:bodyPr/>
                    <a:lstStyle/>
                    <a:p>
                      <a:pPr algn="l" fontAlgn="b"/>
                      <a:endParaRPr lang="de-DE" sz="1200" b="0" i="0" u="none" strike="noStrike" dirty="0">
                        <a:solidFill>
                          <a:srgbClr val="333399"/>
                        </a:solidFill>
                        <a:effectLst/>
                        <a:latin typeface="Century Gothic" panose="020B0502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44560605"/>
                  </a:ext>
                </a:extLst>
              </a:tr>
            </a:tbl>
          </a:graphicData>
        </a:graphic>
      </p:graphicFrame>
      <p:graphicFrame>
        <p:nvGraphicFramePr>
          <p:cNvPr id="8" name="Tabelle 7">
            <a:extLst>
              <a:ext uri="{FF2B5EF4-FFF2-40B4-BE49-F238E27FC236}">
                <a16:creationId xmlns:a16="http://schemas.microsoft.com/office/drawing/2014/main" id="{553B47B1-02D1-A2BB-95FF-2ACE38448A27}"/>
              </a:ext>
            </a:extLst>
          </p:cNvPr>
          <p:cNvGraphicFramePr>
            <a:graphicFrameLocks noGrp="1"/>
          </p:cNvGraphicFramePr>
          <p:nvPr>
            <p:extLst>
              <p:ext uri="{D42A27DB-BD31-4B8C-83A1-F6EECF244321}">
                <p14:modId xmlns:p14="http://schemas.microsoft.com/office/powerpoint/2010/main" val="2178587778"/>
              </p:ext>
            </p:extLst>
          </p:nvPr>
        </p:nvGraphicFramePr>
        <p:xfrm>
          <a:off x="1382400" y="4632830"/>
          <a:ext cx="8136907" cy="1106805"/>
        </p:xfrm>
        <a:graphic>
          <a:graphicData uri="http://schemas.openxmlformats.org/drawingml/2006/table">
            <a:tbl>
              <a:tblPr/>
              <a:tblGrid>
                <a:gridCol w="8136907">
                  <a:extLst>
                    <a:ext uri="{9D8B030D-6E8A-4147-A177-3AD203B41FA5}">
                      <a16:colId xmlns:a16="http://schemas.microsoft.com/office/drawing/2014/main" val="1120798511"/>
                    </a:ext>
                  </a:extLst>
                </a:gridCol>
              </a:tblGrid>
              <a:tr h="654538">
                <a:tc>
                  <a:txBody>
                    <a:bodyPr/>
                    <a:lstStyle/>
                    <a:p>
                      <a:pPr algn="l" fontAlgn="b"/>
                      <a:r>
                        <a:rPr lang="de-DE" sz="1200" b="0" i="0" u="none" strike="noStrike" dirty="0">
                          <a:solidFill>
                            <a:schemeClr val="tx1"/>
                          </a:solidFill>
                          <a:effectLst/>
                          <a:latin typeface="Century Gothic" panose="020B0502020202020204" pitchFamily="34" charset="0"/>
                        </a:rPr>
                        <a:t>Immer wieder wird darauf hingewiesen, dass es gerade die Rückseite des Beobachtungsbogens ist, die, ordentlich ausgefüllt Qualitätsgewinn ausmacht.</a:t>
                      </a:r>
                    </a:p>
                    <a:p>
                      <a:pPr algn="l" fontAlgn="b"/>
                      <a:r>
                        <a:rPr lang="de-DE" sz="1200" b="0" i="0" u="none" strike="noStrike" dirty="0">
                          <a:solidFill>
                            <a:schemeClr val="tx1"/>
                          </a:solidFill>
                          <a:effectLst/>
                          <a:latin typeface="Century Gothic" panose="020B0502020202020204" pitchFamily="34" charset="0"/>
                        </a:rPr>
                        <a:t>Macht die Vorderseite des Bogens mehr oder weniger die Beurteilung der Schiedsrichterleistung aus, so Benennen die „ Wortaussagen“ der Rückseite Ursachen, unterstreichen auf der Vorderseite erteilt Noten und geben die Möglichkeit auf die Entwicklung und Weiterbildung der Schiedsrichter inhaltsreicher Einfluss zu nehmen.</a:t>
                      </a:r>
                    </a:p>
                  </a:txBody>
                  <a:tcPr marL="9525" marR="9525" marT="9525" marB="0" anchor="b">
                    <a:lnL>
                      <a:noFill/>
                    </a:lnL>
                    <a:lnR>
                      <a:noFill/>
                    </a:lnR>
                    <a:lnT>
                      <a:noFill/>
                    </a:lnT>
                    <a:lnB>
                      <a:noFill/>
                    </a:lnB>
                  </a:tcPr>
                </a:tc>
                <a:extLst>
                  <a:ext uri="{0D108BD9-81ED-4DB2-BD59-A6C34878D82A}">
                    <a16:rowId xmlns:a16="http://schemas.microsoft.com/office/drawing/2014/main" val="1578693597"/>
                  </a:ext>
                </a:extLst>
              </a:tr>
            </a:tbl>
          </a:graphicData>
        </a:graphic>
      </p:graphicFrame>
    </p:spTree>
    <p:extLst>
      <p:ext uri="{BB962C8B-B14F-4D97-AF65-F5344CB8AC3E}">
        <p14:creationId xmlns:p14="http://schemas.microsoft.com/office/powerpoint/2010/main" val="2935735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DCA33995-5860-67D4-8659-8DA5353C49E2}"/>
              </a:ext>
            </a:extLst>
          </p:cNvPr>
          <p:cNvSpPr>
            <a:spLocks noGrp="1"/>
          </p:cNvSpPr>
          <p:nvPr>
            <p:ph type="sldNum" sz="quarter" idx="12"/>
          </p:nvPr>
        </p:nvSpPr>
        <p:spPr/>
        <p:txBody>
          <a:bodyPr/>
          <a:lstStyle/>
          <a:p>
            <a:fld id="{A586562E-0972-4C14-9F09-89E17ADBCADE}" type="slidenum">
              <a:rPr lang="de-DE" sz="1100" b="1" smtClean="0">
                <a:solidFill>
                  <a:srgbClr val="00925B"/>
                </a:solidFill>
              </a:rPr>
              <a:t>9</a:t>
            </a:fld>
            <a:endParaRPr lang="de-DE" b="1" dirty="0">
              <a:solidFill>
                <a:srgbClr val="00925B"/>
              </a:solidFill>
            </a:endParaRPr>
          </a:p>
        </p:txBody>
      </p:sp>
      <p:sp>
        <p:nvSpPr>
          <p:cNvPr id="4" name="Titel 3">
            <a:extLst>
              <a:ext uri="{FF2B5EF4-FFF2-40B4-BE49-F238E27FC236}">
                <a16:creationId xmlns:a16="http://schemas.microsoft.com/office/drawing/2014/main" id="{C401FF6E-5B9B-9DE5-0355-1394F147E2E2}"/>
              </a:ext>
            </a:extLst>
          </p:cNvPr>
          <p:cNvSpPr>
            <a:spLocks noGrp="1"/>
          </p:cNvSpPr>
          <p:nvPr>
            <p:ph type="title"/>
          </p:nvPr>
        </p:nvSpPr>
        <p:spPr/>
        <p:txBody>
          <a:bodyPr/>
          <a:lstStyle/>
          <a:p>
            <a:r>
              <a:rPr lang="de-DE" dirty="0">
                <a:latin typeface="Century Gothic" panose="020B0502020202020204" pitchFamily="34" charset="0"/>
              </a:rPr>
              <a:t>Kontaktdaten Beobachterwesen HVS</a:t>
            </a:r>
          </a:p>
        </p:txBody>
      </p:sp>
      <p:sp>
        <p:nvSpPr>
          <p:cNvPr id="5" name="Rectangle 6">
            <a:extLst>
              <a:ext uri="{FF2B5EF4-FFF2-40B4-BE49-F238E27FC236}">
                <a16:creationId xmlns:a16="http://schemas.microsoft.com/office/drawing/2014/main" id="{CB2F93BA-4490-16F2-2285-0124E45BE672}"/>
              </a:ext>
            </a:extLst>
          </p:cNvPr>
          <p:cNvSpPr>
            <a:spLocks noChangeArrowheads="1"/>
          </p:cNvSpPr>
          <p:nvPr/>
        </p:nvSpPr>
        <p:spPr bwMode="auto">
          <a:xfrm>
            <a:off x="1846555" y="3297623"/>
            <a:ext cx="2494626" cy="1569660"/>
          </a:xfrm>
          <a:prstGeom prst="rect">
            <a:avLst/>
          </a:prstGeom>
          <a:noFill/>
          <a:ln w="9525">
            <a:noFill/>
            <a:miter lim="800000"/>
            <a:headEnd/>
            <a:tailEnd/>
          </a:ln>
        </p:spPr>
        <p:txBody>
          <a:bodyPr wrap="square" anchor="ctr">
            <a:spAutoFit/>
          </a:bodyPr>
          <a:lstStyle/>
          <a:p>
            <a:pPr algn="just" eaLnBrk="0" hangingPunct="0"/>
            <a:endParaRPr lang="de-DE" sz="1200" b="1" dirty="0">
              <a:latin typeface="Century Gothic" panose="020B0502020202020204" pitchFamily="34" charset="0"/>
              <a:cs typeface="Times New Roman" pitchFamily="18" charset="0"/>
            </a:endParaRPr>
          </a:p>
          <a:p>
            <a:pPr algn="just" eaLnBrk="0" hangingPunct="0"/>
            <a:r>
              <a:rPr lang="de-DE" sz="1200" b="1" dirty="0">
                <a:latin typeface="Century Gothic" panose="020B0502020202020204" pitchFamily="34" charset="0"/>
                <a:cs typeface="Times New Roman" pitchFamily="18" charset="0"/>
              </a:rPr>
              <a:t>Burkhard Müller</a:t>
            </a:r>
            <a:endParaRPr lang="de-DE" sz="1200" dirty="0">
              <a:latin typeface="Century Gothic" panose="020B0502020202020204" pitchFamily="34" charset="0"/>
            </a:endParaRPr>
          </a:p>
          <a:p>
            <a:pPr algn="just" eaLnBrk="0" hangingPunct="0"/>
            <a:r>
              <a:rPr lang="de-DE" sz="1200" b="1" dirty="0">
                <a:latin typeface="Century Gothic" panose="020B0502020202020204" pitchFamily="34" charset="0"/>
                <a:cs typeface="Times New Roman" pitchFamily="18" charset="0"/>
              </a:rPr>
              <a:t>J.-R.-Becher-Str.18</a:t>
            </a:r>
            <a:endParaRPr lang="de-DE" sz="1200" dirty="0">
              <a:latin typeface="Century Gothic" panose="020B0502020202020204" pitchFamily="34" charset="0"/>
            </a:endParaRPr>
          </a:p>
          <a:p>
            <a:pPr algn="just" eaLnBrk="0" hangingPunct="0"/>
            <a:r>
              <a:rPr lang="de-DE" sz="1200" b="1" dirty="0">
                <a:latin typeface="Century Gothic" panose="020B0502020202020204" pitchFamily="34" charset="0"/>
                <a:cs typeface="Times New Roman" pitchFamily="18" charset="0"/>
              </a:rPr>
              <a:t>04279 Leipzig</a:t>
            </a:r>
            <a:endParaRPr lang="de-DE" sz="1200" dirty="0">
              <a:latin typeface="Century Gothic" panose="020B0502020202020204" pitchFamily="34" charset="0"/>
            </a:endParaRPr>
          </a:p>
          <a:p>
            <a:pPr algn="just" eaLnBrk="0" hangingPunct="0"/>
            <a:r>
              <a:rPr lang="de-DE" sz="1200" b="1" dirty="0">
                <a:latin typeface="Century Gothic" panose="020B0502020202020204" pitchFamily="34" charset="0"/>
                <a:cs typeface="Times New Roman" pitchFamily="18" charset="0"/>
              </a:rPr>
              <a:t>Tel.: 0341 – 3301581</a:t>
            </a:r>
            <a:endParaRPr lang="de-DE" sz="1200" dirty="0">
              <a:latin typeface="Century Gothic" panose="020B0502020202020204" pitchFamily="34" charset="0"/>
            </a:endParaRPr>
          </a:p>
          <a:p>
            <a:pPr algn="just" eaLnBrk="0" hangingPunct="0"/>
            <a:r>
              <a:rPr lang="de-DE" sz="1200" b="1" dirty="0">
                <a:latin typeface="Century Gothic" panose="020B0502020202020204" pitchFamily="34" charset="0"/>
                <a:cs typeface="Times New Roman" pitchFamily="18" charset="0"/>
              </a:rPr>
              <a:t>Fax: 0341 – 35569699</a:t>
            </a:r>
            <a:endParaRPr lang="de-DE" sz="1200" dirty="0">
              <a:latin typeface="Century Gothic" panose="020B0502020202020204" pitchFamily="34" charset="0"/>
            </a:endParaRPr>
          </a:p>
          <a:p>
            <a:pPr algn="just" eaLnBrk="0" hangingPunct="0"/>
            <a:r>
              <a:rPr lang="de-DE" sz="1200" b="1" dirty="0">
                <a:latin typeface="Century Gothic" panose="020B0502020202020204" pitchFamily="34" charset="0"/>
                <a:cs typeface="Times New Roman" pitchFamily="18" charset="0"/>
              </a:rPr>
              <a:t>Funk: 0174-9241261</a:t>
            </a:r>
            <a:endParaRPr lang="de-DE" sz="1200" dirty="0">
              <a:latin typeface="Century Gothic" panose="020B0502020202020204" pitchFamily="34" charset="0"/>
            </a:endParaRPr>
          </a:p>
          <a:p>
            <a:pPr algn="just" eaLnBrk="0" hangingPunct="0"/>
            <a:r>
              <a:rPr lang="de-DE" sz="1200" b="1" dirty="0">
                <a:solidFill>
                  <a:srgbClr val="FF0000"/>
                </a:solidFill>
                <a:latin typeface="Century Gothic" panose="020B0502020202020204" pitchFamily="34" charset="0"/>
                <a:cs typeface="Times New Roman" pitchFamily="18" charset="0"/>
              </a:rPr>
              <a:t>E-Mail:</a:t>
            </a:r>
            <a:r>
              <a:rPr lang="de-DE" sz="1200" b="1" dirty="0">
                <a:latin typeface="Century Gothic" panose="020B0502020202020204" pitchFamily="34" charset="0"/>
                <a:cs typeface="Times New Roman" pitchFamily="18" charset="0"/>
              </a:rPr>
              <a:t> </a:t>
            </a:r>
            <a:r>
              <a:rPr lang="de-DE" sz="1200" b="1" dirty="0">
                <a:solidFill>
                  <a:srgbClr val="FF0000"/>
                </a:solidFill>
                <a:latin typeface="Century Gothic" panose="020B0502020202020204" pitchFamily="34" charset="0"/>
                <a:cs typeface="Times New Roman" pitchFamily="18" charset="0"/>
              </a:rPr>
              <a:t>burkhard.55@gmx.net</a:t>
            </a:r>
            <a:endParaRPr lang="de-DE" sz="1200" dirty="0">
              <a:solidFill>
                <a:srgbClr val="FF0000"/>
              </a:solidFill>
              <a:latin typeface="Century Gothic" panose="020B0502020202020204" pitchFamily="34" charset="0"/>
            </a:endParaRPr>
          </a:p>
        </p:txBody>
      </p:sp>
      <p:sp>
        <p:nvSpPr>
          <p:cNvPr id="6" name="Rectangle 7">
            <a:extLst>
              <a:ext uri="{FF2B5EF4-FFF2-40B4-BE49-F238E27FC236}">
                <a16:creationId xmlns:a16="http://schemas.microsoft.com/office/drawing/2014/main" id="{B70963C7-112D-C34C-596F-95E085819B18}"/>
              </a:ext>
            </a:extLst>
          </p:cNvPr>
          <p:cNvSpPr>
            <a:spLocks noChangeArrowheads="1"/>
          </p:cNvSpPr>
          <p:nvPr/>
        </p:nvSpPr>
        <p:spPr bwMode="auto">
          <a:xfrm>
            <a:off x="1382400" y="1814916"/>
            <a:ext cx="2853283" cy="1200329"/>
          </a:xfrm>
          <a:prstGeom prst="rect">
            <a:avLst/>
          </a:prstGeom>
          <a:noFill/>
          <a:ln w="9525">
            <a:noFill/>
            <a:miter lim="800000"/>
            <a:headEnd/>
            <a:tailEnd/>
          </a:ln>
        </p:spPr>
        <p:txBody>
          <a:bodyPr wrap="square" anchor="ctr">
            <a:spAutoFit/>
          </a:bodyPr>
          <a:lstStyle/>
          <a:p>
            <a:pPr indent="449263" eaLnBrk="0" hangingPunct="0"/>
            <a:r>
              <a:rPr lang="de-DE" sz="1200" b="1" dirty="0">
                <a:latin typeface="Century Gothic" panose="020B0502020202020204" pitchFamily="34" charset="0"/>
                <a:cs typeface="Times New Roman" pitchFamily="18" charset="0"/>
              </a:rPr>
              <a:t>Holger Steiner</a:t>
            </a:r>
            <a:endParaRPr lang="de-DE" sz="1200" dirty="0">
              <a:latin typeface="Century Gothic" panose="020B0502020202020204" pitchFamily="34" charset="0"/>
            </a:endParaRPr>
          </a:p>
          <a:p>
            <a:pPr indent="449263" eaLnBrk="0" hangingPunct="0"/>
            <a:r>
              <a:rPr lang="de-DE" sz="1200" b="1" dirty="0">
                <a:latin typeface="Century Gothic" panose="020B0502020202020204" pitchFamily="34" charset="0"/>
                <a:cs typeface="Times New Roman" pitchFamily="18" charset="0"/>
              </a:rPr>
              <a:t>Luise-Romstedt-</a:t>
            </a:r>
            <a:r>
              <a:rPr lang="de-DE" sz="1200" b="1" dirty="0" err="1">
                <a:latin typeface="Century Gothic" panose="020B0502020202020204" pitchFamily="34" charset="0"/>
                <a:cs typeface="Times New Roman" pitchFamily="18" charset="0"/>
              </a:rPr>
              <a:t>Strasse</a:t>
            </a:r>
            <a:r>
              <a:rPr lang="de-DE" sz="1200" b="1" dirty="0">
                <a:latin typeface="Century Gothic" panose="020B0502020202020204" pitchFamily="34" charset="0"/>
                <a:cs typeface="Times New Roman" pitchFamily="18" charset="0"/>
              </a:rPr>
              <a:t> 1</a:t>
            </a:r>
            <a:endParaRPr lang="de-DE" sz="1200" dirty="0">
              <a:latin typeface="Century Gothic" panose="020B0502020202020204" pitchFamily="34" charset="0"/>
            </a:endParaRPr>
          </a:p>
          <a:p>
            <a:pPr indent="449263" eaLnBrk="0" hangingPunct="0"/>
            <a:r>
              <a:rPr lang="de-DE" sz="1200" b="1" dirty="0">
                <a:latin typeface="Century Gothic" panose="020B0502020202020204" pitchFamily="34" charset="0"/>
                <a:cs typeface="Times New Roman" pitchFamily="18" charset="0"/>
              </a:rPr>
              <a:t>04736 Waldheim</a:t>
            </a:r>
            <a:endParaRPr lang="de-DE" sz="1200" dirty="0">
              <a:latin typeface="Century Gothic" panose="020B0502020202020204" pitchFamily="34" charset="0"/>
            </a:endParaRPr>
          </a:p>
          <a:p>
            <a:pPr indent="449263" eaLnBrk="0" hangingPunct="0"/>
            <a:r>
              <a:rPr lang="de-DE" sz="1200" b="1" dirty="0">
                <a:latin typeface="Century Gothic" panose="020B0502020202020204" pitchFamily="34" charset="0"/>
                <a:cs typeface="Times New Roman" pitchFamily="18" charset="0"/>
              </a:rPr>
              <a:t>Tel.:	034327 - 91142</a:t>
            </a:r>
            <a:endParaRPr lang="de-DE" sz="1200" dirty="0">
              <a:latin typeface="Century Gothic" panose="020B0502020202020204" pitchFamily="34" charset="0"/>
            </a:endParaRPr>
          </a:p>
          <a:p>
            <a:pPr indent="449263" eaLnBrk="0" hangingPunct="0"/>
            <a:r>
              <a:rPr lang="de-DE" sz="1200" b="1" dirty="0">
                <a:latin typeface="Century Gothic" panose="020B0502020202020204" pitchFamily="34" charset="0"/>
                <a:cs typeface="Times New Roman" pitchFamily="18" charset="0"/>
              </a:rPr>
              <a:t>Funk:	0176 - 96377096</a:t>
            </a:r>
            <a:endParaRPr lang="de-DE" sz="1200" dirty="0">
              <a:latin typeface="Century Gothic" panose="020B0502020202020204" pitchFamily="34" charset="0"/>
            </a:endParaRPr>
          </a:p>
          <a:p>
            <a:pPr indent="449263" eaLnBrk="0" hangingPunct="0"/>
            <a:r>
              <a:rPr lang="de-DE" sz="1200" b="1" dirty="0">
                <a:latin typeface="Century Gothic" panose="020B0502020202020204" pitchFamily="34" charset="0"/>
                <a:cs typeface="Times New Roman" pitchFamily="18" charset="0"/>
              </a:rPr>
              <a:t>E-Mail: steinerh1@gmx.de</a:t>
            </a:r>
            <a:endParaRPr lang="de-DE" sz="1200" dirty="0">
              <a:latin typeface="Century Gothic" panose="020B0502020202020204" pitchFamily="34" charset="0"/>
            </a:endParaRPr>
          </a:p>
        </p:txBody>
      </p:sp>
    </p:spTree>
    <p:extLst>
      <p:ext uri="{BB962C8B-B14F-4D97-AF65-F5344CB8AC3E}">
        <p14:creationId xmlns:p14="http://schemas.microsoft.com/office/powerpoint/2010/main" val="380373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845</Words>
  <Application>Microsoft Office PowerPoint</Application>
  <PresentationFormat>Breitbild</PresentationFormat>
  <Paragraphs>132</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Bahnschrift</vt:lpstr>
      <vt:lpstr>Calibri</vt:lpstr>
      <vt:lpstr>Calibri Light</vt:lpstr>
      <vt:lpstr>Century Gothic</vt:lpstr>
      <vt:lpstr>Office</vt:lpstr>
      <vt:lpstr>PowerPoint-Präsentation</vt:lpstr>
      <vt:lpstr>Bewertungsrichtlinien Vereinsbeobachtung </vt:lpstr>
      <vt:lpstr>Bewertungsrichtlinien Vereinsbeobachtung </vt:lpstr>
      <vt:lpstr>Bewertungsrichtlinien Vereinsbeobachtung </vt:lpstr>
      <vt:lpstr>Bewertungsrichtlinien Vereinsbeobachtung </vt:lpstr>
      <vt:lpstr>Bewertungsrichtlinien Vereinsbeobachtung </vt:lpstr>
      <vt:lpstr>Bewertungsrichtlinien Vereinsbeobachtung </vt:lpstr>
      <vt:lpstr>Bewertungsrichtlinien Vereinsbeobachtung </vt:lpstr>
      <vt:lpstr>Kontaktdaten Beobachterwesen HVS</vt:lpstr>
    </vt:vector>
  </TitlesOfParts>
  <Company>Eisenbahn-Bundesamt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Olbrich, Stefan</dc:creator>
  <cp:lastModifiedBy>Burkhard Müller</cp:lastModifiedBy>
  <cp:revision>9</cp:revision>
  <dcterms:created xsi:type="dcterms:W3CDTF">2023-06-14T05:06:51Z</dcterms:created>
  <dcterms:modified xsi:type="dcterms:W3CDTF">2023-08-31T14:16:37Z</dcterms:modified>
</cp:coreProperties>
</file>